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61"/>
  </p:notesMasterIdLst>
  <p:sldIdLst>
    <p:sldId id="256" r:id="rId2"/>
    <p:sldId id="257" r:id="rId3"/>
    <p:sldId id="259" r:id="rId4"/>
    <p:sldId id="260" r:id="rId5"/>
    <p:sldId id="261" r:id="rId6"/>
    <p:sldId id="262" r:id="rId7"/>
    <p:sldId id="263" r:id="rId8"/>
    <p:sldId id="264" r:id="rId9"/>
    <p:sldId id="265" r:id="rId10"/>
    <p:sldId id="266" r:id="rId11"/>
    <p:sldId id="268" r:id="rId12"/>
    <p:sldId id="269" r:id="rId13"/>
    <p:sldId id="270" r:id="rId14"/>
    <p:sldId id="271"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4" r:id="rId36"/>
    <p:sldId id="295"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0485" autoAdjust="0"/>
  </p:normalViewPr>
  <p:slideViewPr>
    <p:cSldViewPr snapToGrid="0">
      <p:cViewPr varScale="1">
        <p:scale>
          <a:sx n="71" d="100"/>
          <a:sy n="71" d="100"/>
        </p:scale>
        <p:origin x="71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51C2E8-5552-47E1-890C-8BD2E31E53CD}" type="datetimeFigureOut">
              <a:rPr lang="en-US" smtClean="0"/>
              <a:t>2/25/2025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07FEF0-3264-4982-B926-C31AB995CD49}" type="slidenum">
              <a:rPr lang="en-US" smtClean="0"/>
              <a:t>‹#›</a:t>
            </a:fld>
            <a:endParaRPr lang="en-US"/>
          </a:p>
        </p:txBody>
      </p:sp>
    </p:spTree>
    <p:extLst>
      <p:ext uri="{BB962C8B-B14F-4D97-AF65-F5344CB8AC3E}">
        <p14:creationId xmlns:p14="http://schemas.microsoft.com/office/powerpoint/2010/main" val="2780264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07FEF0-3264-4982-B926-C31AB995CD49}" type="slidenum">
              <a:rPr lang="en-US" smtClean="0"/>
              <a:t>1</a:t>
            </a:fld>
            <a:endParaRPr lang="en-US"/>
          </a:p>
        </p:txBody>
      </p:sp>
    </p:spTree>
    <p:extLst>
      <p:ext uri="{BB962C8B-B14F-4D97-AF65-F5344CB8AC3E}">
        <p14:creationId xmlns:p14="http://schemas.microsoft.com/office/powerpoint/2010/main" val="2875311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latin typeface="Andalus" pitchFamily="18" charset="-78"/>
                <a:cs typeface="Andalus" pitchFamily="18" charset="-78"/>
              </a:rPr>
              <a:t>Fuzzy logic has rapidly become one of the most successful of today's technologies for developing sophisticated control systems. The reason for which is very simple. </a:t>
            </a:r>
          </a:p>
          <a:p>
            <a:r>
              <a:rPr lang="en-US" smtClean="0">
                <a:latin typeface="Andalus" pitchFamily="18" charset="-78"/>
                <a:cs typeface="Andalus" pitchFamily="18" charset="-78"/>
              </a:rPr>
              <a:t>Fuzzy logic addresses such applications perfectly as it resembles human decision making with an ability to generate precise solutions from certain or approximate information.</a:t>
            </a:r>
          </a:p>
          <a:p>
            <a:r>
              <a:rPr lang="en-US" smtClean="0">
                <a:latin typeface="Andalus" pitchFamily="18" charset="-78"/>
                <a:cs typeface="Andalus" pitchFamily="18" charset="-78"/>
              </a:rPr>
              <a:t>It fills an important gap in engineering design methods left vacant by purely mathematical approaches (e.g. linear control design), and purely logic-based approaches (e.g. expert systems) in system design. </a:t>
            </a:r>
            <a:endParaRPr 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30046A-6315-407D-B777-B0CC1643BA93}" type="slidenum">
              <a:rPr lang="en-US">
                <a:latin typeface="Times New Roman" panose="02020603050405020304" pitchFamily="18" charset="0"/>
              </a:rPr>
              <a:pPr>
                <a:spcBef>
                  <a:spcPct val="0"/>
                </a:spcBef>
              </a:pPr>
              <a:t>2</a:t>
            </a:fld>
            <a:endParaRPr lang="en-US">
              <a:latin typeface="Times New Roman" panose="02020603050405020304" pitchFamily="18" charset="0"/>
            </a:endParaRPr>
          </a:p>
        </p:txBody>
      </p:sp>
    </p:spTree>
    <p:extLst>
      <p:ext uri="{BB962C8B-B14F-4D97-AF65-F5344CB8AC3E}">
        <p14:creationId xmlns:p14="http://schemas.microsoft.com/office/powerpoint/2010/main" val="2046917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F97065-1030-4AC4-90BA-27CA844E49DB}" type="slidenum">
              <a:rPr lang="en-GB">
                <a:latin typeface="Times New Roman" panose="02020603050405020304" pitchFamily="18" charset="0"/>
              </a:rPr>
              <a:pPr>
                <a:spcBef>
                  <a:spcPct val="0"/>
                </a:spcBef>
              </a:pPr>
              <a:t>17</a:t>
            </a:fld>
            <a:endParaRPr lang="en-GB">
              <a:latin typeface="Times New Roman" panose="02020603050405020304" pitchFamily="18" charset="0"/>
            </a:endParaRPr>
          </a:p>
        </p:txBody>
      </p:sp>
      <p:sp>
        <p:nvSpPr>
          <p:cNvPr id="41987"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smtClean="0"/>
              <a:t>We can belong to a fuzzy set tall and/or short to some degree. (If it was classic logic/set, it would be either tall or short). Now, someone who is 5ft 11ins tall belongs to tall group with a membership degree of 0.75 and to short group with a membership degree of 0.40.</a:t>
            </a:r>
          </a:p>
          <a:p>
            <a:pPr eaLnBrk="1" hangingPunct="1"/>
            <a:endParaRPr lang="en-GB" smtClean="0"/>
          </a:p>
        </p:txBody>
      </p:sp>
    </p:spTree>
    <p:extLst>
      <p:ext uri="{BB962C8B-B14F-4D97-AF65-F5344CB8AC3E}">
        <p14:creationId xmlns:p14="http://schemas.microsoft.com/office/powerpoint/2010/main" val="3525095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D227E1-A898-4DD0-99FD-C7EE91A43243}" type="slidenum">
              <a:rPr lang="en-US">
                <a:latin typeface="Times New Roman" panose="02020603050405020304" pitchFamily="18" charset="0"/>
              </a:rPr>
              <a:pPr>
                <a:spcBef>
                  <a:spcPct val="0"/>
                </a:spcBef>
              </a:pPr>
              <a:t>28</a:t>
            </a:fld>
            <a:endParaRPr lang="en-US">
              <a:latin typeface="Times New Roman" panose="02020603050405020304" pitchFamily="18" charset="0"/>
            </a:endParaRPr>
          </a:p>
        </p:txBody>
      </p:sp>
      <p:sp>
        <p:nvSpPr>
          <p:cNvPr id="5939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907260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BF9999-9A50-446E-9C17-F6E7D8F1AA16}" type="datetime1">
              <a:rPr lang="en-US" smtClean="0"/>
              <a:t>2/26/2025</a:t>
            </a:fld>
            <a:endParaRPr lang="en-US" dirty="0"/>
          </a:p>
        </p:txBody>
      </p:sp>
      <p:sp>
        <p:nvSpPr>
          <p:cNvPr id="5" name="Footer Placeholder 4"/>
          <p:cNvSpPr>
            <a:spLocks noGrp="1"/>
          </p:cNvSpPr>
          <p:nvPr>
            <p:ph type="ftr" sz="quarter" idx="11"/>
          </p:nvPr>
        </p:nvSpPr>
        <p:spPr/>
        <p:txBody>
          <a:bodyPr/>
          <a:lstStyle/>
          <a:p>
            <a:r>
              <a:rPr lang="en-US" smtClean="0"/>
              <a:t>CSE-5203 Computational Intelligence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D5C660-7110-428A-BDC7-CAE921608F39}" type="datetime1">
              <a:rPr lang="en-US" smtClean="0"/>
              <a:t>2/26/2025</a:t>
            </a:fld>
            <a:endParaRPr lang="en-US" dirty="0"/>
          </a:p>
        </p:txBody>
      </p:sp>
      <p:sp>
        <p:nvSpPr>
          <p:cNvPr id="5" name="Footer Placeholder 4"/>
          <p:cNvSpPr>
            <a:spLocks noGrp="1"/>
          </p:cNvSpPr>
          <p:nvPr>
            <p:ph type="ftr" sz="quarter" idx="11"/>
          </p:nvPr>
        </p:nvSpPr>
        <p:spPr/>
        <p:txBody>
          <a:bodyPr/>
          <a:lstStyle/>
          <a:p>
            <a:r>
              <a:rPr lang="en-US" smtClean="0"/>
              <a:t>CSE-5203 Computational Intelligence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B29A27-45B3-41F3-9063-1B264EEFB93F}" type="datetime1">
              <a:rPr lang="en-US" smtClean="0"/>
              <a:t>2/26/2025</a:t>
            </a:fld>
            <a:endParaRPr lang="en-US" dirty="0"/>
          </a:p>
        </p:txBody>
      </p:sp>
      <p:sp>
        <p:nvSpPr>
          <p:cNvPr id="5" name="Footer Placeholder 4"/>
          <p:cNvSpPr>
            <a:spLocks noGrp="1"/>
          </p:cNvSpPr>
          <p:nvPr>
            <p:ph type="ftr" sz="quarter" idx="11"/>
          </p:nvPr>
        </p:nvSpPr>
        <p:spPr/>
        <p:txBody>
          <a:bodyPr/>
          <a:lstStyle/>
          <a:p>
            <a:r>
              <a:rPr lang="en-US" smtClean="0"/>
              <a:t>CSE-5203 Computational Intelligence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277813"/>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19200" y="1600201"/>
            <a:ext cx="508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1"/>
            <a:ext cx="508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219200" y="6251575"/>
            <a:ext cx="2641600" cy="457200"/>
          </a:xfrm>
        </p:spPr>
        <p:txBody>
          <a:bodyPr/>
          <a:lstStyle>
            <a:lvl1pPr>
              <a:defRPr/>
            </a:lvl1pPr>
          </a:lstStyle>
          <a:p>
            <a:pPr>
              <a:defRPr/>
            </a:pPr>
            <a:fld id="{AA62E7A0-C595-4944-BDD7-5889645F05E2}" type="datetime1">
              <a:rPr lang="en-US" smtClean="0"/>
              <a:t>2/26/2025</a:t>
            </a:fld>
            <a:endParaRPr lang="en-US"/>
          </a:p>
        </p:txBody>
      </p:sp>
      <p:sp>
        <p:nvSpPr>
          <p:cNvPr id="6" name="Footer Placeholder 5"/>
          <p:cNvSpPr>
            <a:spLocks noGrp="1"/>
          </p:cNvSpPr>
          <p:nvPr>
            <p:ph type="ftr" sz="quarter" idx="11"/>
          </p:nvPr>
        </p:nvSpPr>
        <p:spPr>
          <a:xfrm>
            <a:off x="4470400" y="6248400"/>
            <a:ext cx="3962400" cy="457200"/>
          </a:xfrm>
        </p:spPr>
        <p:txBody>
          <a:bodyPr/>
          <a:lstStyle>
            <a:lvl1pPr>
              <a:defRPr/>
            </a:lvl1pPr>
          </a:lstStyle>
          <a:p>
            <a:pPr>
              <a:defRPr/>
            </a:pPr>
            <a:r>
              <a:rPr lang="en-US" smtClean="0"/>
              <a:t>CSE-5203 Computational Intelligence</a:t>
            </a:r>
            <a:endParaRPr lang="en-US"/>
          </a:p>
        </p:txBody>
      </p:sp>
      <p:sp>
        <p:nvSpPr>
          <p:cNvPr id="7" name="Slide Number Placeholder 6"/>
          <p:cNvSpPr>
            <a:spLocks noGrp="1"/>
          </p:cNvSpPr>
          <p:nvPr>
            <p:ph type="sldNum" sz="quarter" idx="12"/>
          </p:nvPr>
        </p:nvSpPr>
        <p:spPr>
          <a:xfrm>
            <a:off x="9042400" y="6248400"/>
            <a:ext cx="2540000" cy="457200"/>
          </a:xfrm>
        </p:spPr>
        <p:txBody>
          <a:bodyPr/>
          <a:lstStyle>
            <a:lvl1pPr>
              <a:defRPr smtClean="0"/>
            </a:lvl1pPr>
          </a:lstStyle>
          <a:p>
            <a:pPr>
              <a:defRPr/>
            </a:pPr>
            <a:fld id="{7125CC00-9389-4C72-9B6A-0F9544E32F9D}" type="slidenum">
              <a:rPr lang="en-US"/>
              <a:pPr>
                <a:defRPr/>
              </a:pPr>
              <a:t>‹#›</a:t>
            </a:fld>
            <a:endParaRPr lang="en-US"/>
          </a:p>
        </p:txBody>
      </p:sp>
    </p:spTree>
    <p:extLst>
      <p:ext uri="{BB962C8B-B14F-4D97-AF65-F5344CB8AC3E}">
        <p14:creationId xmlns:p14="http://schemas.microsoft.com/office/powerpoint/2010/main" val="426576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CE2DB9-64CB-4F0D-8280-977A47EE6102}" type="datetime1">
              <a:rPr lang="en-US" smtClean="0"/>
              <a:t>2/26/2025</a:t>
            </a:fld>
            <a:endParaRPr lang="en-US" dirty="0"/>
          </a:p>
        </p:txBody>
      </p:sp>
      <p:sp>
        <p:nvSpPr>
          <p:cNvPr id="5" name="Footer Placeholder 4"/>
          <p:cNvSpPr>
            <a:spLocks noGrp="1"/>
          </p:cNvSpPr>
          <p:nvPr>
            <p:ph type="ftr" sz="quarter" idx="11"/>
          </p:nvPr>
        </p:nvSpPr>
        <p:spPr/>
        <p:txBody>
          <a:bodyPr/>
          <a:lstStyle/>
          <a:p>
            <a:r>
              <a:rPr lang="en-US" smtClean="0"/>
              <a:t>CSE-5203 Computational Intelligence</a:t>
            </a:r>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5F5A4F-489D-4ED1-8892-056E2F6BB96A}" type="datetime1">
              <a:rPr lang="en-US" smtClean="0"/>
              <a:t>2/26/2025</a:t>
            </a:fld>
            <a:endParaRPr lang="en-US" dirty="0"/>
          </a:p>
        </p:txBody>
      </p:sp>
      <p:sp>
        <p:nvSpPr>
          <p:cNvPr id="5" name="Footer Placeholder 4"/>
          <p:cNvSpPr>
            <a:spLocks noGrp="1"/>
          </p:cNvSpPr>
          <p:nvPr>
            <p:ph type="ftr" sz="quarter" idx="11"/>
          </p:nvPr>
        </p:nvSpPr>
        <p:spPr/>
        <p:txBody>
          <a:bodyPr/>
          <a:lstStyle/>
          <a:p>
            <a:r>
              <a:rPr lang="en-US" smtClean="0"/>
              <a:t>CSE-5203 Computational Intelligence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537E88-D401-4E1A-A002-809F9D0F49AB}" type="datetime1">
              <a:rPr lang="en-US" smtClean="0"/>
              <a:t>2/26/2025</a:t>
            </a:fld>
            <a:endParaRPr lang="en-US" dirty="0"/>
          </a:p>
        </p:txBody>
      </p:sp>
      <p:sp>
        <p:nvSpPr>
          <p:cNvPr id="6" name="Footer Placeholder 5"/>
          <p:cNvSpPr>
            <a:spLocks noGrp="1"/>
          </p:cNvSpPr>
          <p:nvPr>
            <p:ph type="ftr" sz="quarter" idx="11"/>
          </p:nvPr>
        </p:nvSpPr>
        <p:spPr/>
        <p:txBody>
          <a:bodyPr/>
          <a:lstStyle/>
          <a:p>
            <a:r>
              <a:rPr lang="en-US" smtClean="0"/>
              <a:t>CSE-5203 Computational Intelligence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8659B4-8F23-4739-9859-77179A6A0498}" type="datetime1">
              <a:rPr lang="en-US" smtClean="0"/>
              <a:t>2/26/2025</a:t>
            </a:fld>
            <a:endParaRPr lang="en-US" dirty="0"/>
          </a:p>
        </p:txBody>
      </p:sp>
      <p:sp>
        <p:nvSpPr>
          <p:cNvPr id="8" name="Footer Placeholder 7"/>
          <p:cNvSpPr>
            <a:spLocks noGrp="1"/>
          </p:cNvSpPr>
          <p:nvPr>
            <p:ph type="ftr" sz="quarter" idx="11"/>
          </p:nvPr>
        </p:nvSpPr>
        <p:spPr/>
        <p:txBody>
          <a:bodyPr/>
          <a:lstStyle/>
          <a:p>
            <a:r>
              <a:rPr lang="en-US" smtClean="0"/>
              <a:t>CSE-5203 Computational Intelligence</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A1A010-82DB-48F6-8A43-70652D53CAAE}" type="datetime1">
              <a:rPr lang="en-US" smtClean="0"/>
              <a:t>2/26/2025</a:t>
            </a:fld>
            <a:endParaRPr lang="en-US" dirty="0"/>
          </a:p>
        </p:txBody>
      </p:sp>
      <p:sp>
        <p:nvSpPr>
          <p:cNvPr id="4" name="Footer Placeholder 3"/>
          <p:cNvSpPr>
            <a:spLocks noGrp="1"/>
          </p:cNvSpPr>
          <p:nvPr>
            <p:ph type="ftr" sz="quarter" idx="11"/>
          </p:nvPr>
        </p:nvSpPr>
        <p:spPr/>
        <p:txBody>
          <a:bodyPr/>
          <a:lstStyle/>
          <a:p>
            <a:r>
              <a:rPr lang="en-US" smtClean="0"/>
              <a:t>CSE-5203 Computational Intelligence</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754DB18-DF3B-4100-B20A-7AC8B4D795CF}" type="datetime1">
              <a:rPr lang="en-US" smtClean="0"/>
              <a:t>2/26/2025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CSE-5203 Computational Intelligence</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DF817D0-1114-4AE7-852B-EB991BB4EC6C}" type="datetime1">
              <a:rPr lang="en-US" smtClean="0"/>
              <a:t>2/26/2025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smtClean="0"/>
              <a:t>CSE-5203 Computational Intelligence</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0F8652-6DCC-4262-ABF5-7C56106DB74C}" type="datetime1">
              <a:rPr lang="en-US" smtClean="0"/>
              <a:t>2/26/2025</a:t>
            </a:fld>
            <a:endParaRPr lang="en-US" dirty="0"/>
          </a:p>
        </p:txBody>
      </p:sp>
      <p:sp>
        <p:nvSpPr>
          <p:cNvPr id="6" name="Footer Placeholder 5"/>
          <p:cNvSpPr>
            <a:spLocks noGrp="1"/>
          </p:cNvSpPr>
          <p:nvPr>
            <p:ph type="ftr" sz="quarter" idx="11"/>
          </p:nvPr>
        </p:nvSpPr>
        <p:spPr/>
        <p:txBody>
          <a:bodyPr/>
          <a:lstStyle/>
          <a:p>
            <a:r>
              <a:rPr lang="en-US" smtClean="0"/>
              <a:t>CSE-5203 Computational Intelligence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A4033B9-717F-4934-8401-F34F688DE31E}" type="datetime1">
              <a:rPr lang="en-US" smtClean="0"/>
              <a:t>2/26/2025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CSE-5203 Computational Intelligence</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mc:AlternateContent xmlns:mc="http://schemas.openxmlformats.org/markup-compatibility/2006" xmlns:p14="http://schemas.microsoft.com/office/powerpoint/2010/main">
    <mc:Choice Requires="p14">
      <p:transition p14:dur="0"/>
    </mc:Choice>
    <mc:Fallback xmlns="">
      <p:transition/>
    </mc:Fallback>
  </mc:AlternateConten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png"/><Relationship Id="rId5" Type="http://schemas.openxmlformats.org/officeDocument/2006/relationships/oleObject" Target="../embeddings/oleObject4.bin"/><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Microsoft_Word_97_-_2003_Document2.doc"/><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Microsoft_Word_97_-_2003_Document3.doc"/><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12.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3.emf"/></Relationships>
</file>

<file path=ppt/slides/_rels/slide33.xml.rels><?xml version="1.0" encoding="UTF-8" standalone="yes"?>
<Relationships xmlns="http://schemas.openxmlformats.org/package/2006/relationships"><Relationship Id="rId3" Type="http://schemas.openxmlformats.org/officeDocument/2006/relationships/oleObject" Target="../embeddings/Microsoft_Word_97_-_2003_Document4.doc"/><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4.e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5.emf"/></Relationships>
</file>

<file path=ppt/slides/_rels/slide35.xml.rels><?xml version="1.0" encoding="UTF-8" standalone="yes"?>
<Relationships xmlns="http://schemas.openxmlformats.org/package/2006/relationships"><Relationship Id="rId3" Type="http://schemas.openxmlformats.org/officeDocument/2006/relationships/oleObject" Target="../embeddings/Microsoft_Word_97_-_2003_Document5.doc"/><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6.emf"/></Relationships>
</file>

<file path=ppt/slides/_rels/slide3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274534"/>
          </a:xfrm>
        </p:spPr>
        <p:txBody>
          <a:bodyPr>
            <a:normAutofit/>
          </a:bodyPr>
          <a:lstStyle/>
          <a:p>
            <a:pPr algn="ctr"/>
            <a:r>
              <a:rPr lang="en-US" dirty="0" smtClean="0">
                <a:solidFill>
                  <a:schemeClr val="tx1"/>
                </a:solidFill>
              </a:rPr>
              <a:t>CI</a:t>
            </a:r>
            <a:r>
              <a:rPr lang="en-US" dirty="0" smtClean="0">
                <a:solidFill>
                  <a:schemeClr val="tx1"/>
                </a:solidFill>
              </a:rPr>
              <a:t>-</a:t>
            </a:r>
            <a:r>
              <a:rPr lang="en-US" sz="6000" dirty="0" smtClean="0">
                <a:solidFill>
                  <a:schemeClr val="tx1"/>
                </a:solidFill>
              </a:rPr>
              <a:t>CSE-5203</a:t>
            </a:r>
            <a:br>
              <a:rPr lang="en-US" sz="6000" dirty="0" smtClean="0">
                <a:solidFill>
                  <a:schemeClr val="tx1"/>
                </a:solidFill>
              </a:rPr>
            </a:br>
            <a:r>
              <a:rPr lang="en-US" sz="6000" dirty="0" smtClean="0">
                <a:solidFill>
                  <a:schemeClr val="tx1"/>
                </a:solidFill>
              </a:rPr>
              <a:t>Fuzzy Logic</a:t>
            </a:r>
            <a:endParaRPr lang="en-US" sz="6000" dirty="0">
              <a:solidFill>
                <a:schemeClr val="tx1"/>
              </a:solidFill>
            </a:endParaRPr>
          </a:p>
        </p:txBody>
      </p:sp>
      <p:sp>
        <p:nvSpPr>
          <p:cNvPr id="3" name="Subtitle 2"/>
          <p:cNvSpPr>
            <a:spLocks noGrp="1"/>
          </p:cNvSpPr>
          <p:nvPr>
            <p:ph type="subTitle" idx="1"/>
          </p:nvPr>
        </p:nvSpPr>
        <p:spPr/>
        <p:txBody>
          <a:bodyPr/>
          <a:lstStyle/>
          <a:p>
            <a:pPr>
              <a:lnSpc>
                <a:spcPct val="100000"/>
              </a:lnSpc>
            </a:pPr>
            <a:r>
              <a:rPr lang="en-US" cap="none" dirty="0" smtClean="0">
                <a:solidFill>
                  <a:schemeClr val="tx1"/>
                </a:solidFill>
              </a:rPr>
              <a:t>Department of Computer Science and Engineering</a:t>
            </a:r>
          </a:p>
          <a:p>
            <a:pPr>
              <a:lnSpc>
                <a:spcPct val="100000"/>
              </a:lnSpc>
            </a:pPr>
            <a:r>
              <a:rPr lang="en-US" cap="none" dirty="0" err="1" smtClean="0">
                <a:solidFill>
                  <a:schemeClr val="tx1"/>
                </a:solidFill>
              </a:rPr>
              <a:t>Comilla</a:t>
            </a:r>
            <a:r>
              <a:rPr lang="en-US" cap="none" dirty="0" smtClean="0">
                <a:solidFill>
                  <a:schemeClr val="tx1"/>
                </a:solidFill>
              </a:rPr>
              <a:t> University, </a:t>
            </a:r>
            <a:r>
              <a:rPr lang="en-US" cap="none" dirty="0" err="1" smtClean="0">
                <a:solidFill>
                  <a:schemeClr val="tx1"/>
                </a:solidFill>
              </a:rPr>
              <a:t>Cumilla</a:t>
            </a:r>
            <a:endParaRPr lang="en-US" cap="none" dirty="0">
              <a:solidFill>
                <a:schemeClr val="tx1"/>
              </a:solidFill>
            </a:endParaRPr>
          </a:p>
        </p:txBody>
      </p:sp>
    </p:spTree>
    <p:extLst>
      <p:ext uri="{BB962C8B-B14F-4D97-AF65-F5344CB8AC3E}">
        <p14:creationId xmlns:p14="http://schemas.microsoft.com/office/powerpoint/2010/main" val="8874204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1905000" y="206376"/>
            <a:ext cx="8377238" cy="701675"/>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4000" b="1" dirty="0"/>
              <a:t>Fuzzy sets</a:t>
            </a:r>
          </a:p>
        </p:txBody>
      </p:sp>
      <p:sp>
        <p:nvSpPr>
          <p:cNvPr id="51203" name="Rectangle 3"/>
          <p:cNvSpPr>
            <a:spLocks noChangeArrowheads="1"/>
          </p:cNvSpPr>
          <p:nvPr/>
        </p:nvSpPr>
        <p:spPr bwMode="auto">
          <a:xfrm>
            <a:off x="1790701" y="1580871"/>
            <a:ext cx="9199469" cy="553998"/>
          </a:xfrm>
          <a:prstGeom prst="rect">
            <a:avLst/>
          </a:prstGeom>
          <a:noFill/>
          <a:ln w="12700" cap="sq">
            <a:noFill/>
            <a:miter lim="800000"/>
            <a:headEnd type="none" w="sm" len="sm"/>
            <a:tailEnd type="none" w="sm" len="sm"/>
          </a:ln>
          <a:effectLst/>
        </p:spPr>
        <p:txBody>
          <a:bodyPr wrap="square">
            <a:spAutoFit/>
          </a:bodyPr>
          <a:lstStyle/>
          <a:p>
            <a:pPr marL="381000" indent="-381000">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The concept of a </a:t>
            </a:r>
            <a:r>
              <a:rPr lang="en-US" sz="3000" b="1" dirty="0">
                <a:latin typeface="Times New Roman" panose="02020603050405020304" pitchFamily="18" charset="0"/>
                <a:cs typeface="Times New Roman" panose="02020603050405020304" pitchFamily="18" charset="0"/>
              </a:rPr>
              <a:t>set </a:t>
            </a:r>
            <a:r>
              <a:rPr lang="en-US" sz="3000" dirty="0">
                <a:latin typeface="Times New Roman" panose="02020603050405020304" pitchFamily="18" charset="0"/>
                <a:cs typeface="Times New Roman" panose="02020603050405020304" pitchFamily="18" charset="0"/>
              </a:rPr>
              <a:t>is fundamental </a:t>
            </a:r>
            <a:r>
              <a:rPr lang="en-US" sz="3000" dirty="0" smtClean="0">
                <a:latin typeface="Times New Roman" panose="02020603050405020304" pitchFamily="18" charset="0"/>
                <a:cs typeface="Times New Roman" panose="02020603050405020304" pitchFamily="18" charset="0"/>
              </a:rPr>
              <a:t>to </a:t>
            </a:r>
            <a:r>
              <a:rPr lang="en-US" sz="3000" dirty="0">
                <a:latin typeface="Times New Roman" panose="02020603050405020304" pitchFamily="18" charset="0"/>
                <a:cs typeface="Times New Roman" panose="02020603050405020304" pitchFamily="18" charset="0"/>
              </a:rPr>
              <a:t>mathematics</a:t>
            </a:r>
            <a:r>
              <a:rPr lang="en-US" sz="3000" dirty="0" smtClean="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51204" name="Rectangle 4"/>
          <p:cNvSpPr>
            <a:spLocks noChangeArrowheads="1"/>
          </p:cNvSpPr>
          <p:nvPr/>
        </p:nvSpPr>
        <p:spPr bwMode="auto">
          <a:xfrm>
            <a:off x="1790701" y="2298701"/>
            <a:ext cx="8738346" cy="1920875"/>
          </a:xfrm>
          <a:prstGeom prst="rect">
            <a:avLst/>
          </a:prstGeom>
          <a:noFill/>
          <a:ln w="12700" cap="sq">
            <a:noFill/>
            <a:miter lim="800000"/>
            <a:headEnd type="none" w="sm" len="sm"/>
            <a:tailEnd type="none" w="sm" len="sm"/>
          </a:ln>
          <a:effectLst/>
        </p:spPr>
        <p:txBody>
          <a:bodyPr wrap="square">
            <a:spAutoFit/>
          </a:bodyPr>
          <a:lstStyle/>
          <a:p>
            <a:pPr marL="381000" indent="-381000">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However, our own language is also the supreme expression of sets. For example, car indicates the set of cars. When we say a car , we mean one out of the set of cars.</a:t>
            </a:r>
          </a:p>
        </p:txBody>
      </p:sp>
      <p:sp>
        <p:nvSpPr>
          <p:cNvPr id="5" name="Rectangle 3"/>
          <p:cNvSpPr txBox="1">
            <a:spLocks noChangeArrowheads="1"/>
          </p:cNvSpPr>
          <p:nvPr/>
        </p:nvSpPr>
        <p:spPr>
          <a:xfrm>
            <a:off x="1210235" y="4383408"/>
            <a:ext cx="9722785" cy="189603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spcBef>
                <a:spcPct val="0"/>
              </a:spcBef>
            </a:pPr>
            <a:r>
              <a:rPr lang="en-GB" sz="3000" b="1" dirty="0" smtClean="0">
                <a:solidFill>
                  <a:schemeClr val="tx1"/>
                </a:solidFill>
                <a:latin typeface="Times New Roman" panose="02020603050405020304" pitchFamily="18" charset="0"/>
                <a:cs typeface="Times New Roman" panose="02020603050405020304" pitchFamily="18" charset="0"/>
              </a:rPr>
              <a:t>Fuzzy sets</a:t>
            </a:r>
            <a:r>
              <a:rPr lang="en-GB" sz="3000" dirty="0" smtClean="0">
                <a:solidFill>
                  <a:schemeClr val="tx1"/>
                </a:solidFill>
                <a:latin typeface="Times New Roman" panose="02020603050405020304" pitchFamily="18" charset="0"/>
                <a:cs typeface="Times New Roman" panose="02020603050405020304" pitchFamily="18" charset="0"/>
              </a:rPr>
              <a:t> is fully defined by its membership functions.</a:t>
            </a:r>
          </a:p>
          <a:p>
            <a:pPr>
              <a:spcBef>
                <a:spcPct val="0"/>
              </a:spcBef>
            </a:pPr>
            <a:r>
              <a:rPr lang="en-GB" sz="3000" b="1" dirty="0" smtClean="0">
                <a:solidFill>
                  <a:schemeClr val="tx1"/>
                </a:solidFill>
                <a:latin typeface="Times New Roman" panose="02020603050405020304" pitchFamily="18" charset="0"/>
                <a:cs typeface="Times New Roman" panose="02020603050405020304" pitchFamily="18" charset="0"/>
              </a:rPr>
              <a:t>Membership function</a:t>
            </a:r>
            <a:r>
              <a:rPr lang="en-GB" sz="3000" dirty="0" smtClean="0">
                <a:solidFill>
                  <a:schemeClr val="tx1"/>
                </a:solidFill>
                <a:latin typeface="Times New Roman" panose="02020603050405020304" pitchFamily="18" charset="0"/>
                <a:cs typeface="Times New Roman" panose="02020603050405020304" pitchFamily="18" charset="0"/>
              </a:rPr>
              <a:t> is a function in [0,1] that represents the degree of belonging.</a:t>
            </a:r>
            <a:endParaRPr lang="en-GB" sz="3000" dirty="0">
              <a:solidFill>
                <a:schemeClr val="tx1"/>
              </a:solidFill>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39912648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GB" dirty="0" smtClean="0">
                <a:solidFill>
                  <a:schemeClr val="tx1"/>
                </a:solidFill>
              </a:rPr>
              <a:t>Let’s start with a simple example</a:t>
            </a:r>
          </a:p>
        </p:txBody>
      </p:sp>
      <p:sp>
        <p:nvSpPr>
          <p:cNvPr id="33795" name="Rectangle 3"/>
          <p:cNvSpPr>
            <a:spLocks noGrp="1" noChangeArrowheads="1"/>
          </p:cNvSpPr>
          <p:nvPr>
            <p:ph type="body" idx="1"/>
          </p:nvPr>
        </p:nvSpPr>
        <p:spPr>
          <a:xfrm>
            <a:off x="1940859" y="2021541"/>
            <a:ext cx="7772400" cy="3581400"/>
          </a:xfrm>
        </p:spPr>
        <p:txBody>
          <a:bodyPr>
            <a:normAutofit/>
          </a:bodyPr>
          <a:lstStyle/>
          <a:p>
            <a:pPr eaLnBrk="1" hangingPunct="1"/>
            <a:r>
              <a:rPr lang="en-GB" sz="2400" dirty="0" smtClean="0">
                <a:solidFill>
                  <a:schemeClr val="tx1"/>
                </a:solidFill>
                <a:latin typeface="Times New Roman" panose="02020603050405020304" pitchFamily="18" charset="0"/>
                <a:cs typeface="Times New Roman" panose="02020603050405020304" pitchFamily="18" charset="0"/>
              </a:rPr>
              <a:t>Ask yourself how tall you are? </a:t>
            </a:r>
          </a:p>
          <a:p>
            <a:pPr eaLnBrk="1" hangingPunct="1"/>
            <a:r>
              <a:rPr lang="en-GB" sz="2400" dirty="0" smtClean="0">
                <a:solidFill>
                  <a:schemeClr val="tx1"/>
                </a:solidFill>
                <a:latin typeface="Times New Roman" panose="02020603050405020304" pitchFamily="18" charset="0"/>
                <a:cs typeface="Times New Roman" panose="02020603050405020304" pitchFamily="18" charset="0"/>
              </a:rPr>
              <a:t>Would you classify yourself as a tall person?</a:t>
            </a:r>
          </a:p>
          <a:p>
            <a:pPr eaLnBrk="1" hangingPunct="1"/>
            <a:r>
              <a:rPr lang="en-GB" sz="2400" dirty="0" smtClean="0">
                <a:solidFill>
                  <a:schemeClr val="tx1"/>
                </a:solidFill>
                <a:latin typeface="Times New Roman" panose="02020603050405020304" pitchFamily="18" charset="0"/>
                <a:cs typeface="Times New Roman" panose="02020603050405020304" pitchFamily="18" charset="0"/>
              </a:rPr>
              <a:t>What is the limit that determines tall and short people?</a:t>
            </a:r>
          </a:p>
          <a:p>
            <a:pPr eaLnBrk="1" hangingPunct="1"/>
            <a:r>
              <a:rPr lang="en-GB" sz="2400" dirty="0" smtClean="0">
                <a:solidFill>
                  <a:schemeClr val="tx1"/>
                </a:solidFill>
                <a:latin typeface="Times New Roman" panose="02020603050405020304" pitchFamily="18" charset="0"/>
                <a:cs typeface="Times New Roman" panose="02020603050405020304" pitchFamily="18" charset="0"/>
              </a:rPr>
              <a:t>Let’s collect some figures from you</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11</a:t>
            </a:fld>
            <a:endParaRPr lang="en-US" dirty="0"/>
          </a:p>
        </p:txBody>
      </p:sp>
    </p:spTree>
    <p:extLst>
      <p:ext uri="{BB962C8B-B14F-4D97-AF65-F5344CB8AC3E}">
        <p14:creationId xmlns:p14="http://schemas.microsoft.com/office/powerpoint/2010/main" val="1394628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pe01832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200400"/>
            <a:ext cx="1524000" cy="139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3" descr="pe01832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066800"/>
            <a:ext cx="2744788"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Line 4"/>
          <p:cNvSpPr>
            <a:spLocks noChangeShapeType="1"/>
          </p:cNvSpPr>
          <p:nvPr/>
        </p:nvSpPr>
        <p:spPr bwMode="auto">
          <a:xfrm>
            <a:off x="3200400" y="4876800"/>
            <a:ext cx="685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1" name="Line 5"/>
          <p:cNvSpPr>
            <a:spLocks noChangeShapeType="1"/>
          </p:cNvSpPr>
          <p:nvPr/>
        </p:nvSpPr>
        <p:spPr bwMode="auto">
          <a:xfrm flipV="1">
            <a:off x="3200400" y="304800"/>
            <a:ext cx="0" cy="457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2" name="Line 6"/>
          <p:cNvSpPr>
            <a:spLocks noChangeShapeType="1"/>
          </p:cNvSpPr>
          <p:nvPr/>
        </p:nvSpPr>
        <p:spPr bwMode="auto">
          <a:xfrm flipV="1">
            <a:off x="6400800" y="533400"/>
            <a:ext cx="0" cy="434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3" name="Line 7"/>
          <p:cNvSpPr>
            <a:spLocks noChangeShapeType="1"/>
          </p:cNvSpPr>
          <p:nvPr/>
        </p:nvSpPr>
        <p:spPr bwMode="auto">
          <a:xfrm>
            <a:off x="6400800" y="533400"/>
            <a:ext cx="3581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4" name="Line 8"/>
          <p:cNvSpPr>
            <a:spLocks noChangeShapeType="1"/>
          </p:cNvSpPr>
          <p:nvPr/>
        </p:nvSpPr>
        <p:spPr bwMode="auto">
          <a:xfrm>
            <a:off x="9906000" y="4876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25" name="Text Box 9"/>
          <p:cNvSpPr txBox="1">
            <a:spLocks noChangeArrowheads="1"/>
          </p:cNvSpPr>
          <p:nvPr/>
        </p:nvSpPr>
        <p:spPr bwMode="auto">
          <a:xfrm>
            <a:off x="9372600" y="48006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4826" name="Text Box 11"/>
          <p:cNvSpPr txBox="1">
            <a:spLocks noChangeArrowheads="1"/>
          </p:cNvSpPr>
          <p:nvPr/>
        </p:nvSpPr>
        <p:spPr bwMode="auto">
          <a:xfrm>
            <a:off x="2895600" y="45720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4827" name="Text Box 12"/>
          <p:cNvSpPr txBox="1">
            <a:spLocks noChangeArrowheads="1"/>
          </p:cNvSpPr>
          <p:nvPr/>
        </p:nvSpPr>
        <p:spPr bwMode="auto">
          <a:xfrm>
            <a:off x="2895600" y="2286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4828" name="Line 13"/>
          <p:cNvSpPr>
            <a:spLocks noChangeShapeType="1"/>
          </p:cNvSpPr>
          <p:nvPr/>
        </p:nvSpPr>
        <p:spPr bwMode="auto">
          <a:xfrm flipV="1">
            <a:off x="3200400" y="228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29" name="Text Box 14"/>
          <p:cNvSpPr txBox="1">
            <a:spLocks noChangeArrowheads="1"/>
          </p:cNvSpPr>
          <p:nvPr/>
        </p:nvSpPr>
        <p:spPr bwMode="auto">
          <a:xfrm>
            <a:off x="4267200" y="51054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short</a:t>
            </a:r>
          </a:p>
        </p:txBody>
      </p:sp>
      <p:sp>
        <p:nvSpPr>
          <p:cNvPr id="34830" name="Text Box 15"/>
          <p:cNvSpPr txBox="1">
            <a:spLocks noChangeArrowheads="1"/>
          </p:cNvSpPr>
          <p:nvPr/>
        </p:nvSpPr>
        <p:spPr bwMode="auto">
          <a:xfrm>
            <a:off x="7315200" y="51054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tall</a:t>
            </a:r>
          </a:p>
        </p:txBody>
      </p:sp>
      <p:grpSp>
        <p:nvGrpSpPr>
          <p:cNvPr id="2" name="Group 26"/>
          <p:cNvGrpSpPr>
            <a:grpSpLocks/>
          </p:cNvGrpSpPr>
          <p:nvPr/>
        </p:nvGrpSpPr>
        <p:grpSpPr bwMode="auto">
          <a:xfrm>
            <a:off x="3200400" y="549275"/>
            <a:ext cx="6400800" cy="4343400"/>
            <a:chOff x="1056" y="336"/>
            <a:chExt cx="4032" cy="2736"/>
          </a:xfrm>
        </p:grpSpPr>
        <p:grpSp>
          <p:nvGrpSpPr>
            <p:cNvPr id="34832" name="Group 25"/>
            <p:cNvGrpSpPr>
              <a:grpSpLocks/>
            </p:cNvGrpSpPr>
            <p:nvPr/>
          </p:nvGrpSpPr>
          <p:grpSpPr bwMode="auto">
            <a:xfrm>
              <a:off x="1056" y="528"/>
              <a:ext cx="3408" cy="2544"/>
              <a:chOff x="1056" y="528"/>
              <a:chExt cx="3408" cy="2544"/>
            </a:xfrm>
          </p:grpSpPr>
          <p:sp>
            <p:nvSpPr>
              <p:cNvPr id="34834" name="Line 16"/>
              <p:cNvSpPr>
                <a:spLocks noChangeShapeType="1"/>
              </p:cNvSpPr>
              <p:nvPr/>
            </p:nvSpPr>
            <p:spPr bwMode="auto">
              <a:xfrm flipV="1">
                <a:off x="1056" y="2928"/>
                <a:ext cx="432" cy="144"/>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5" name="Line 19"/>
              <p:cNvSpPr>
                <a:spLocks noChangeShapeType="1"/>
              </p:cNvSpPr>
              <p:nvPr/>
            </p:nvSpPr>
            <p:spPr bwMode="auto">
              <a:xfrm flipV="1">
                <a:off x="1488" y="2784"/>
                <a:ext cx="336" cy="144"/>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6" name="Line 20"/>
              <p:cNvSpPr>
                <a:spLocks noChangeShapeType="1"/>
              </p:cNvSpPr>
              <p:nvPr/>
            </p:nvSpPr>
            <p:spPr bwMode="auto">
              <a:xfrm flipV="1">
                <a:off x="1824" y="2400"/>
                <a:ext cx="768" cy="384"/>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7" name="Line 21"/>
              <p:cNvSpPr>
                <a:spLocks noChangeShapeType="1"/>
              </p:cNvSpPr>
              <p:nvPr/>
            </p:nvSpPr>
            <p:spPr bwMode="auto">
              <a:xfrm flipV="1">
                <a:off x="2592" y="1968"/>
                <a:ext cx="432" cy="432"/>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8" name="Line 22"/>
              <p:cNvSpPr>
                <a:spLocks noChangeShapeType="1"/>
              </p:cNvSpPr>
              <p:nvPr/>
            </p:nvSpPr>
            <p:spPr bwMode="auto">
              <a:xfrm flipV="1">
                <a:off x="3024" y="1488"/>
                <a:ext cx="240" cy="48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9" name="Line 23"/>
              <p:cNvSpPr>
                <a:spLocks noChangeShapeType="1"/>
              </p:cNvSpPr>
              <p:nvPr/>
            </p:nvSpPr>
            <p:spPr bwMode="auto">
              <a:xfrm flipV="1">
                <a:off x="3264" y="528"/>
                <a:ext cx="1200" cy="96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4833" name="Line 24"/>
            <p:cNvSpPr>
              <a:spLocks noChangeShapeType="1"/>
            </p:cNvSpPr>
            <p:nvPr/>
          </p:nvSpPr>
          <p:spPr bwMode="auto">
            <a:xfrm flipV="1">
              <a:off x="4464" y="336"/>
              <a:ext cx="624" cy="192"/>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 name="Footer Placeholder 2"/>
          <p:cNvSpPr>
            <a:spLocks noGrp="1"/>
          </p:cNvSpPr>
          <p:nvPr>
            <p:ph type="ftr" sz="quarter" idx="11"/>
          </p:nvPr>
        </p:nvSpPr>
        <p:spPr/>
        <p:txBody>
          <a:bodyPr/>
          <a:lstStyle/>
          <a:p>
            <a:r>
              <a:rPr lang="en-US" smtClean="0"/>
              <a:t>CSE-5203 Computational Intelligence</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766845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438400" y="512763"/>
            <a:ext cx="7772400" cy="914400"/>
          </a:xfrm>
        </p:spPr>
        <p:txBody>
          <a:bodyPr>
            <a:normAutofit fontScale="90000"/>
          </a:bodyPr>
          <a:lstStyle/>
          <a:p>
            <a:pPr eaLnBrk="1" hangingPunct="1">
              <a:defRPr/>
            </a:pPr>
            <a:r>
              <a:rPr lang="en-GB" sz="3600">
                <a:solidFill>
                  <a:schemeClr val="tx1"/>
                </a:solidFill>
              </a:rPr>
              <a:t>Let’s consider the first example</a:t>
            </a:r>
            <a:br>
              <a:rPr lang="en-GB" sz="3600">
                <a:solidFill>
                  <a:schemeClr val="tx1"/>
                </a:solidFill>
              </a:rPr>
            </a:br>
            <a:r>
              <a:rPr lang="en-GB" sz="3600">
                <a:solidFill>
                  <a:schemeClr val="tx1"/>
                </a:solidFill>
              </a:rPr>
              <a:t>(How tall/short we are?)</a:t>
            </a:r>
          </a:p>
        </p:txBody>
      </p:sp>
      <p:grpSp>
        <p:nvGrpSpPr>
          <p:cNvPr id="35843" name="Group 16"/>
          <p:cNvGrpSpPr>
            <a:grpSpLocks/>
          </p:cNvGrpSpPr>
          <p:nvPr/>
        </p:nvGrpSpPr>
        <p:grpSpPr bwMode="auto">
          <a:xfrm>
            <a:off x="1981200" y="2362200"/>
            <a:ext cx="3581400" cy="2667000"/>
            <a:chOff x="288" y="1488"/>
            <a:chExt cx="2256" cy="1680"/>
          </a:xfrm>
        </p:grpSpPr>
        <p:sp>
          <p:nvSpPr>
            <p:cNvPr id="35857" name="Line 5"/>
            <p:cNvSpPr>
              <a:spLocks noChangeShapeType="1"/>
            </p:cNvSpPr>
            <p:nvPr/>
          </p:nvSpPr>
          <p:spPr bwMode="auto">
            <a:xfrm flipV="1">
              <a:off x="576" y="1584"/>
              <a:ext cx="0" cy="124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8" name="Line 6"/>
            <p:cNvSpPr>
              <a:spLocks noChangeShapeType="1"/>
            </p:cNvSpPr>
            <p:nvPr/>
          </p:nvSpPr>
          <p:spPr bwMode="auto">
            <a:xfrm>
              <a:off x="576" y="2832"/>
              <a:ext cx="153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7"/>
            <p:cNvSpPr>
              <a:spLocks noChangeShapeType="1"/>
            </p:cNvSpPr>
            <p:nvPr/>
          </p:nvSpPr>
          <p:spPr bwMode="auto">
            <a:xfrm flipV="1">
              <a:off x="960" y="2064"/>
              <a:ext cx="0" cy="76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60" name="Line 9"/>
            <p:cNvSpPr>
              <a:spLocks noChangeShapeType="1"/>
            </p:cNvSpPr>
            <p:nvPr/>
          </p:nvSpPr>
          <p:spPr bwMode="auto">
            <a:xfrm flipV="1">
              <a:off x="1680" y="2064"/>
              <a:ext cx="0" cy="76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861" name="Rectangle 10"/>
            <p:cNvSpPr>
              <a:spLocks noChangeArrowheads="1"/>
            </p:cNvSpPr>
            <p:nvPr/>
          </p:nvSpPr>
          <p:spPr bwMode="auto">
            <a:xfrm flipV="1">
              <a:off x="969" y="2064"/>
              <a:ext cx="720" cy="48"/>
            </a:xfrm>
            <a:prstGeom prst="rect">
              <a:avLst/>
            </a:prstGeom>
            <a:solidFill>
              <a:schemeClr val="tx1"/>
            </a:solidFill>
            <a:ln w="28575">
              <a:solidFill>
                <a:schemeClr val="tx1"/>
              </a:solidFill>
              <a:miter lim="800000"/>
              <a:headEnd/>
              <a:tailEnd/>
            </a:ln>
          </p:spPr>
          <p:txBody>
            <a:bodyPr wrap="none" anchor="ct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endParaRPr lang="en-US" sz="2400">
                <a:latin typeface="Times New Roman" panose="02020603050405020304" pitchFamily="18" charset="0"/>
              </a:endParaRPr>
            </a:p>
          </p:txBody>
        </p:sp>
        <p:sp>
          <p:nvSpPr>
            <p:cNvPr id="35862" name="Text Box 11"/>
            <p:cNvSpPr txBox="1">
              <a:spLocks noChangeArrowheads="1"/>
            </p:cNvSpPr>
            <p:nvPr/>
          </p:nvSpPr>
          <p:spPr bwMode="auto">
            <a:xfrm>
              <a:off x="1824" y="2880"/>
              <a:ext cx="7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5863" name="Text Box 12"/>
            <p:cNvSpPr txBox="1">
              <a:spLocks noChangeArrowheads="1"/>
            </p:cNvSpPr>
            <p:nvPr/>
          </p:nvSpPr>
          <p:spPr bwMode="auto">
            <a:xfrm>
              <a:off x="288" y="2736"/>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5864" name="Text Box 13"/>
            <p:cNvSpPr txBox="1">
              <a:spLocks noChangeArrowheads="1"/>
            </p:cNvSpPr>
            <p:nvPr/>
          </p:nvSpPr>
          <p:spPr bwMode="auto">
            <a:xfrm>
              <a:off x="288" y="1488"/>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5865" name="Text Box 14"/>
            <p:cNvSpPr txBox="1">
              <a:spLocks noChangeArrowheads="1"/>
            </p:cNvSpPr>
            <p:nvPr/>
          </p:nvSpPr>
          <p:spPr bwMode="auto">
            <a:xfrm>
              <a:off x="672" y="2832"/>
              <a:ext cx="7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5ft 11ins</a:t>
              </a:r>
            </a:p>
          </p:txBody>
        </p:sp>
        <p:sp>
          <p:nvSpPr>
            <p:cNvPr id="35866" name="Text Box 15"/>
            <p:cNvSpPr txBox="1">
              <a:spLocks noChangeArrowheads="1"/>
            </p:cNvSpPr>
            <p:nvPr/>
          </p:nvSpPr>
          <p:spPr bwMode="auto">
            <a:xfrm>
              <a:off x="1536" y="283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7ft</a:t>
              </a:r>
            </a:p>
          </p:txBody>
        </p:sp>
      </p:grpSp>
      <p:sp>
        <p:nvSpPr>
          <p:cNvPr id="35844" name="Text Box 17"/>
          <p:cNvSpPr txBox="1">
            <a:spLocks noChangeArrowheads="1"/>
          </p:cNvSpPr>
          <p:nvPr/>
        </p:nvSpPr>
        <p:spPr bwMode="auto">
          <a:xfrm>
            <a:off x="19812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5845" name="Line 19"/>
          <p:cNvSpPr>
            <a:spLocks noChangeShapeType="1"/>
          </p:cNvSpPr>
          <p:nvPr/>
        </p:nvSpPr>
        <p:spPr bwMode="auto">
          <a:xfrm flipV="1">
            <a:off x="6858000" y="2514600"/>
            <a:ext cx="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46" name="Line 20"/>
          <p:cNvSpPr>
            <a:spLocks noChangeShapeType="1"/>
          </p:cNvSpPr>
          <p:nvPr/>
        </p:nvSpPr>
        <p:spPr bwMode="auto">
          <a:xfrm>
            <a:off x="6858000" y="4495800"/>
            <a:ext cx="2438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47" name="Line 21"/>
          <p:cNvSpPr>
            <a:spLocks noChangeShapeType="1"/>
          </p:cNvSpPr>
          <p:nvPr/>
        </p:nvSpPr>
        <p:spPr bwMode="auto">
          <a:xfrm flipV="1">
            <a:off x="74676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5848" name="Line 22"/>
          <p:cNvSpPr>
            <a:spLocks noChangeShapeType="1"/>
          </p:cNvSpPr>
          <p:nvPr/>
        </p:nvSpPr>
        <p:spPr bwMode="auto">
          <a:xfrm flipV="1">
            <a:off x="86106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5849" name="Rectangle 23"/>
          <p:cNvSpPr>
            <a:spLocks noChangeArrowheads="1"/>
          </p:cNvSpPr>
          <p:nvPr/>
        </p:nvSpPr>
        <p:spPr bwMode="auto">
          <a:xfrm flipV="1">
            <a:off x="6858000" y="4419600"/>
            <a:ext cx="609600" cy="76200"/>
          </a:xfrm>
          <a:prstGeom prst="rect">
            <a:avLst/>
          </a:prstGeom>
          <a:solidFill>
            <a:schemeClr val="tx1"/>
          </a:solidFill>
          <a:ln w="28575">
            <a:solidFill>
              <a:schemeClr val="tx1"/>
            </a:solidFill>
            <a:miter lim="800000"/>
            <a:headEnd/>
            <a:tailEnd/>
          </a:ln>
        </p:spPr>
        <p:txBody>
          <a:bodyPr wrap="none" anchor="ct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endParaRPr lang="en-US" sz="2400">
              <a:latin typeface="Times New Roman" panose="02020603050405020304" pitchFamily="18" charset="0"/>
            </a:endParaRPr>
          </a:p>
        </p:txBody>
      </p:sp>
      <p:sp>
        <p:nvSpPr>
          <p:cNvPr id="35850" name="Text Box 24"/>
          <p:cNvSpPr txBox="1">
            <a:spLocks noChangeArrowheads="1"/>
          </p:cNvSpPr>
          <p:nvPr/>
        </p:nvSpPr>
        <p:spPr bwMode="auto">
          <a:xfrm>
            <a:off x="8839200" y="4572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5851" name="Text Box 25"/>
          <p:cNvSpPr txBox="1">
            <a:spLocks noChangeArrowheads="1"/>
          </p:cNvSpPr>
          <p:nvPr/>
        </p:nvSpPr>
        <p:spPr bwMode="auto">
          <a:xfrm>
            <a:off x="64008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5852" name="Text Box 26"/>
          <p:cNvSpPr txBox="1">
            <a:spLocks noChangeArrowheads="1"/>
          </p:cNvSpPr>
          <p:nvPr/>
        </p:nvSpPr>
        <p:spPr bwMode="auto">
          <a:xfrm>
            <a:off x="6400800"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5853" name="Text Box 27"/>
          <p:cNvSpPr txBox="1">
            <a:spLocks noChangeArrowheads="1"/>
          </p:cNvSpPr>
          <p:nvPr/>
        </p:nvSpPr>
        <p:spPr bwMode="auto">
          <a:xfrm>
            <a:off x="7010400" y="449580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5ft 11ins</a:t>
            </a:r>
          </a:p>
        </p:txBody>
      </p:sp>
      <p:sp>
        <p:nvSpPr>
          <p:cNvPr id="35854" name="Text Box 28"/>
          <p:cNvSpPr txBox="1">
            <a:spLocks noChangeArrowheads="1"/>
          </p:cNvSpPr>
          <p:nvPr/>
        </p:nvSpPr>
        <p:spPr bwMode="auto">
          <a:xfrm>
            <a:off x="8382000" y="4495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7ft</a:t>
            </a:r>
          </a:p>
        </p:txBody>
      </p:sp>
      <p:sp>
        <p:nvSpPr>
          <p:cNvPr id="35855" name="Text Box 29"/>
          <p:cNvSpPr txBox="1">
            <a:spLocks noChangeArrowheads="1"/>
          </p:cNvSpPr>
          <p:nvPr/>
        </p:nvSpPr>
        <p:spPr bwMode="auto">
          <a:xfrm>
            <a:off x="2286000" y="5486401"/>
            <a:ext cx="3505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dirty="0">
                <a:latin typeface="Times New Roman" panose="02020603050405020304" pitchFamily="18" charset="0"/>
              </a:rPr>
              <a:t>A crisp way of modelling tallness</a:t>
            </a:r>
          </a:p>
        </p:txBody>
      </p:sp>
      <p:sp>
        <p:nvSpPr>
          <p:cNvPr id="35856" name="Text Box 30"/>
          <p:cNvSpPr txBox="1">
            <a:spLocks noChangeArrowheads="1"/>
          </p:cNvSpPr>
          <p:nvPr/>
        </p:nvSpPr>
        <p:spPr bwMode="auto">
          <a:xfrm>
            <a:off x="6553200" y="5486400"/>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dirty="0">
                <a:latin typeface="Times New Roman" panose="02020603050405020304" pitchFamily="18" charset="0"/>
              </a:rPr>
              <a:t>A crisp version of short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t>13</a:t>
            </a:fld>
            <a:endParaRPr lang="en-US" dirty="0"/>
          </a:p>
        </p:txBody>
      </p:sp>
    </p:spTree>
    <p:extLst>
      <p:ext uri="{BB962C8B-B14F-4D97-AF65-F5344CB8AC3E}">
        <p14:creationId xmlns:p14="http://schemas.microsoft.com/office/powerpoint/2010/main" val="2221659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438400" y="512763"/>
            <a:ext cx="7772400" cy="914400"/>
          </a:xfrm>
        </p:spPr>
        <p:txBody>
          <a:bodyPr>
            <a:normAutofit fontScale="90000"/>
          </a:bodyPr>
          <a:lstStyle/>
          <a:p>
            <a:pPr eaLnBrk="1" hangingPunct="1">
              <a:defRPr/>
            </a:pPr>
            <a:r>
              <a:rPr lang="en-GB" sz="3600" dirty="0">
                <a:solidFill>
                  <a:schemeClr val="tx1"/>
                </a:solidFill>
              </a:rPr>
              <a:t>Let’s consider the first example</a:t>
            </a:r>
            <a:br>
              <a:rPr lang="en-GB" sz="3600" dirty="0">
                <a:solidFill>
                  <a:schemeClr val="tx1"/>
                </a:solidFill>
              </a:rPr>
            </a:br>
            <a:r>
              <a:rPr lang="en-GB" sz="3600" dirty="0">
                <a:solidFill>
                  <a:schemeClr val="tx1"/>
                </a:solidFill>
              </a:rPr>
              <a:t>(How tall/short we are?)</a:t>
            </a:r>
          </a:p>
        </p:txBody>
      </p:sp>
      <p:sp>
        <p:nvSpPr>
          <p:cNvPr id="36867" name="Line 4"/>
          <p:cNvSpPr>
            <a:spLocks noChangeShapeType="1"/>
          </p:cNvSpPr>
          <p:nvPr/>
        </p:nvSpPr>
        <p:spPr bwMode="auto">
          <a:xfrm flipV="1">
            <a:off x="4953000" y="2514600"/>
            <a:ext cx="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68" name="Line 5"/>
          <p:cNvSpPr>
            <a:spLocks noChangeShapeType="1"/>
          </p:cNvSpPr>
          <p:nvPr/>
        </p:nvSpPr>
        <p:spPr bwMode="auto">
          <a:xfrm>
            <a:off x="4953000" y="4495800"/>
            <a:ext cx="3200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69" name="Line 6"/>
          <p:cNvSpPr>
            <a:spLocks noChangeShapeType="1"/>
          </p:cNvSpPr>
          <p:nvPr/>
        </p:nvSpPr>
        <p:spPr bwMode="auto">
          <a:xfrm flipV="1">
            <a:off x="55626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6870" name="Line 7"/>
          <p:cNvSpPr>
            <a:spLocks noChangeShapeType="1"/>
          </p:cNvSpPr>
          <p:nvPr/>
        </p:nvSpPr>
        <p:spPr bwMode="auto">
          <a:xfrm flipV="1">
            <a:off x="74676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6871" name="Rectangle 8"/>
          <p:cNvSpPr>
            <a:spLocks noChangeArrowheads="1"/>
          </p:cNvSpPr>
          <p:nvPr/>
        </p:nvSpPr>
        <p:spPr bwMode="auto">
          <a:xfrm flipV="1">
            <a:off x="5576888" y="3276600"/>
            <a:ext cx="1890712" cy="76200"/>
          </a:xfrm>
          <a:prstGeom prst="rect">
            <a:avLst/>
          </a:prstGeom>
          <a:solidFill>
            <a:schemeClr val="tx1"/>
          </a:solidFill>
          <a:ln w="28575">
            <a:solidFill>
              <a:schemeClr val="tx1"/>
            </a:solidFill>
            <a:miter lim="800000"/>
            <a:headEnd/>
            <a:tailEnd/>
          </a:ln>
        </p:spPr>
        <p:txBody>
          <a:bodyPr wrap="none" anchor="ct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endParaRPr lang="en-US" sz="2400">
              <a:latin typeface="Times New Roman" panose="02020603050405020304" pitchFamily="18" charset="0"/>
            </a:endParaRPr>
          </a:p>
        </p:txBody>
      </p:sp>
      <p:sp>
        <p:nvSpPr>
          <p:cNvPr id="36872" name="Text Box 9"/>
          <p:cNvSpPr txBox="1">
            <a:spLocks noChangeArrowheads="1"/>
          </p:cNvSpPr>
          <p:nvPr/>
        </p:nvSpPr>
        <p:spPr bwMode="auto">
          <a:xfrm>
            <a:off x="7924800" y="4572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6873" name="Text Box 10"/>
          <p:cNvSpPr txBox="1">
            <a:spLocks noChangeArrowheads="1"/>
          </p:cNvSpPr>
          <p:nvPr/>
        </p:nvSpPr>
        <p:spPr bwMode="auto">
          <a:xfrm>
            <a:off x="44958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6874" name="Text Box 11"/>
          <p:cNvSpPr txBox="1">
            <a:spLocks noChangeArrowheads="1"/>
          </p:cNvSpPr>
          <p:nvPr/>
        </p:nvSpPr>
        <p:spPr bwMode="auto">
          <a:xfrm>
            <a:off x="4495800"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6875" name="Text Box 12"/>
          <p:cNvSpPr txBox="1">
            <a:spLocks noChangeArrowheads="1"/>
          </p:cNvSpPr>
          <p:nvPr/>
        </p:nvSpPr>
        <p:spPr bwMode="auto">
          <a:xfrm>
            <a:off x="5105400" y="449580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5ft 11ins</a:t>
            </a:r>
          </a:p>
        </p:txBody>
      </p:sp>
      <p:sp>
        <p:nvSpPr>
          <p:cNvPr id="36876" name="Text Box 13"/>
          <p:cNvSpPr txBox="1">
            <a:spLocks noChangeArrowheads="1"/>
          </p:cNvSpPr>
          <p:nvPr/>
        </p:nvSpPr>
        <p:spPr bwMode="auto">
          <a:xfrm>
            <a:off x="7239000" y="4495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7ft</a:t>
            </a:r>
          </a:p>
        </p:txBody>
      </p:sp>
      <p:sp>
        <p:nvSpPr>
          <p:cNvPr id="36877" name="Text Box 25"/>
          <p:cNvSpPr txBox="1">
            <a:spLocks noChangeArrowheads="1"/>
          </p:cNvSpPr>
          <p:nvPr/>
        </p:nvSpPr>
        <p:spPr bwMode="auto">
          <a:xfrm>
            <a:off x="4572000" y="5486400"/>
            <a:ext cx="388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dirty="0">
                <a:latin typeface="Times New Roman" panose="02020603050405020304" pitchFamily="18" charset="0"/>
              </a:rPr>
              <a:t>crisp definitions for tallness</a:t>
            </a:r>
          </a:p>
        </p:txBody>
      </p:sp>
      <p:sp>
        <p:nvSpPr>
          <p:cNvPr id="36878" name="Line 28"/>
          <p:cNvSpPr>
            <a:spLocks noChangeShapeType="1"/>
          </p:cNvSpPr>
          <p:nvPr/>
        </p:nvSpPr>
        <p:spPr bwMode="auto">
          <a:xfrm flipV="1">
            <a:off x="60198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6879" name="Line 29"/>
          <p:cNvSpPr>
            <a:spLocks noChangeShapeType="1"/>
          </p:cNvSpPr>
          <p:nvPr/>
        </p:nvSpPr>
        <p:spPr bwMode="auto">
          <a:xfrm flipV="1">
            <a:off x="7010400" y="3276600"/>
            <a:ext cx="0" cy="1219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6880" name="Text Box 30"/>
          <p:cNvSpPr txBox="1">
            <a:spLocks noChangeArrowheads="1"/>
          </p:cNvSpPr>
          <p:nvPr/>
        </p:nvSpPr>
        <p:spPr bwMode="auto">
          <a:xfrm>
            <a:off x="6019800" y="28194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tall</a:t>
            </a:r>
          </a:p>
        </p:txBody>
      </p:sp>
      <p:sp>
        <p:nvSpPr>
          <p:cNvPr id="36881" name="Text Box 31"/>
          <p:cNvSpPr txBox="1">
            <a:spLocks noChangeArrowheads="1"/>
          </p:cNvSpPr>
          <p:nvPr/>
        </p:nvSpPr>
        <p:spPr bwMode="auto">
          <a:xfrm>
            <a:off x="7696200" y="36576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very tall</a:t>
            </a:r>
          </a:p>
        </p:txBody>
      </p:sp>
      <p:sp>
        <p:nvSpPr>
          <p:cNvPr id="36882" name="Line 32"/>
          <p:cNvSpPr>
            <a:spLocks noChangeShapeType="1"/>
          </p:cNvSpPr>
          <p:nvPr/>
        </p:nvSpPr>
        <p:spPr bwMode="auto">
          <a:xfrm flipH="1" flipV="1">
            <a:off x="7239000" y="3429000"/>
            <a:ext cx="609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3" name="Line 34"/>
          <p:cNvSpPr>
            <a:spLocks noChangeShapeType="1"/>
          </p:cNvSpPr>
          <p:nvPr/>
        </p:nvSpPr>
        <p:spPr bwMode="auto">
          <a:xfrm flipV="1">
            <a:off x="4419600" y="3429000"/>
            <a:ext cx="12954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4" name="Text Box 35"/>
          <p:cNvSpPr txBox="1">
            <a:spLocks noChangeArrowheads="1"/>
          </p:cNvSpPr>
          <p:nvPr/>
        </p:nvSpPr>
        <p:spPr bwMode="auto">
          <a:xfrm>
            <a:off x="3429000" y="39624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quite tall</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4450549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438400" y="512763"/>
            <a:ext cx="7772400" cy="914400"/>
          </a:xfrm>
        </p:spPr>
        <p:txBody>
          <a:bodyPr>
            <a:normAutofit fontScale="90000"/>
          </a:bodyPr>
          <a:lstStyle/>
          <a:p>
            <a:pPr eaLnBrk="1" hangingPunct="1">
              <a:defRPr/>
            </a:pPr>
            <a:r>
              <a:rPr lang="en-GB" sz="3600" dirty="0">
                <a:solidFill>
                  <a:schemeClr val="tx1"/>
                </a:solidFill>
              </a:rPr>
              <a:t>Definition in a Fuzzy Set</a:t>
            </a:r>
            <a:br>
              <a:rPr lang="en-GB" sz="3600" dirty="0">
                <a:solidFill>
                  <a:schemeClr val="tx1"/>
                </a:solidFill>
              </a:rPr>
            </a:br>
            <a:r>
              <a:rPr lang="en-GB" sz="3600" dirty="0">
                <a:solidFill>
                  <a:schemeClr val="tx1"/>
                </a:solidFill>
              </a:rPr>
              <a:t>(How tall/short we are?)</a:t>
            </a:r>
          </a:p>
        </p:txBody>
      </p:sp>
      <p:sp>
        <p:nvSpPr>
          <p:cNvPr id="38915" name="Line 3"/>
          <p:cNvSpPr>
            <a:spLocks noChangeShapeType="1"/>
          </p:cNvSpPr>
          <p:nvPr/>
        </p:nvSpPr>
        <p:spPr bwMode="auto">
          <a:xfrm flipV="1">
            <a:off x="4953000" y="2514600"/>
            <a:ext cx="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16" name="Line 4"/>
          <p:cNvSpPr>
            <a:spLocks noChangeShapeType="1"/>
          </p:cNvSpPr>
          <p:nvPr/>
        </p:nvSpPr>
        <p:spPr bwMode="auto">
          <a:xfrm>
            <a:off x="4953000" y="4495800"/>
            <a:ext cx="419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17" name="Text Box 5"/>
          <p:cNvSpPr txBox="1">
            <a:spLocks noChangeArrowheads="1"/>
          </p:cNvSpPr>
          <p:nvPr/>
        </p:nvSpPr>
        <p:spPr bwMode="auto">
          <a:xfrm>
            <a:off x="44958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8918" name="Text Box 6"/>
          <p:cNvSpPr txBox="1">
            <a:spLocks noChangeArrowheads="1"/>
          </p:cNvSpPr>
          <p:nvPr/>
        </p:nvSpPr>
        <p:spPr bwMode="auto">
          <a:xfrm>
            <a:off x="4495800"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8919" name="Line 7"/>
          <p:cNvSpPr>
            <a:spLocks noChangeShapeType="1"/>
          </p:cNvSpPr>
          <p:nvPr/>
        </p:nvSpPr>
        <p:spPr bwMode="auto">
          <a:xfrm flipV="1">
            <a:off x="5715000" y="2667000"/>
            <a:ext cx="1371600" cy="18288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0" name="Line 8"/>
          <p:cNvSpPr>
            <a:spLocks noChangeShapeType="1"/>
          </p:cNvSpPr>
          <p:nvPr/>
        </p:nvSpPr>
        <p:spPr bwMode="auto">
          <a:xfrm>
            <a:off x="7086600" y="2667000"/>
            <a:ext cx="13716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1" name="Text Box 9"/>
          <p:cNvSpPr txBox="1">
            <a:spLocks noChangeArrowheads="1"/>
          </p:cNvSpPr>
          <p:nvPr/>
        </p:nvSpPr>
        <p:spPr bwMode="auto">
          <a:xfrm>
            <a:off x="8763000" y="4572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8922" name="Line 10"/>
          <p:cNvSpPr>
            <a:spLocks noChangeShapeType="1"/>
          </p:cNvSpPr>
          <p:nvPr/>
        </p:nvSpPr>
        <p:spPr bwMode="auto">
          <a:xfrm flipV="1">
            <a:off x="6684363"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8923" name="Line 11"/>
          <p:cNvSpPr>
            <a:spLocks noChangeShapeType="1"/>
          </p:cNvSpPr>
          <p:nvPr/>
        </p:nvSpPr>
        <p:spPr bwMode="auto">
          <a:xfrm flipV="1">
            <a:off x="8001000"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8924" name="Text Box 12"/>
          <p:cNvSpPr txBox="1">
            <a:spLocks noChangeArrowheads="1"/>
          </p:cNvSpPr>
          <p:nvPr/>
        </p:nvSpPr>
        <p:spPr bwMode="auto">
          <a:xfrm>
            <a:off x="6062273" y="4495801"/>
            <a:ext cx="132912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dirty="0">
                <a:latin typeface="Times New Roman" panose="02020603050405020304" pitchFamily="18" charset="0"/>
              </a:rPr>
              <a:t>5ft 11ins</a:t>
            </a:r>
          </a:p>
        </p:txBody>
      </p:sp>
      <p:sp>
        <p:nvSpPr>
          <p:cNvPr id="38925" name="Text Box 13"/>
          <p:cNvSpPr txBox="1">
            <a:spLocks noChangeArrowheads="1"/>
          </p:cNvSpPr>
          <p:nvPr/>
        </p:nvSpPr>
        <p:spPr bwMode="auto">
          <a:xfrm>
            <a:off x="7708690" y="449580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7 ft</a:t>
            </a:r>
          </a:p>
        </p:txBody>
      </p:sp>
      <p:sp>
        <p:nvSpPr>
          <p:cNvPr id="38926" name="Text Box 14"/>
          <p:cNvSpPr txBox="1">
            <a:spLocks noChangeArrowheads="1"/>
          </p:cNvSpPr>
          <p:nvPr/>
        </p:nvSpPr>
        <p:spPr bwMode="auto">
          <a:xfrm>
            <a:off x="4419600" y="55626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A possible fuzzy set tall</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19511150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438400" y="512763"/>
            <a:ext cx="7772400" cy="914400"/>
          </a:xfrm>
        </p:spPr>
        <p:txBody>
          <a:bodyPr>
            <a:normAutofit fontScale="90000"/>
          </a:bodyPr>
          <a:lstStyle/>
          <a:p>
            <a:pPr eaLnBrk="1" hangingPunct="1">
              <a:defRPr/>
            </a:pPr>
            <a:r>
              <a:rPr lang="en-GB" sz="3600"/>
              <a:t>Definition in a Fuzzy Set</a:t>
            </a:r>
            <a:br>
              <a:rPr lang="en-GB" sz="3600"/>
            </a:br>
            <a:r>
              <a:rPr lang="en-GB" sz="3600"/>
              <a:t>(How tall/short we are?)</a:t>
            </a:r>
          </a:p>
        </p:txBody>
      </p:sp>
      <p:sp>
        <p:nvSpPr>
          <p:cNvPr id="39939" name="Line 3"/>
          <p:cNvSpPr>
            <a:spLocks noChangeShapeType="1"/>
          </p:cNvSpPr>
          <p:nvPr/>
        </p:nvSpPr>
        <p:spPr bwMode="auto">
          <a:xfrm flipV="1">
            <a:off x="4953000" y="2514600"/>
            <a:ext cx="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40" name="Line 4"/>
          <p:cNvSpPr>
            <a:spLocks noChangeShapeType="1"/>
          </p:cNvSpPr>
          <p:nvPr/>
        </p:nvSpPr>
        <p:spPr bwMode="auto">
          <a:xfrm>
            <a:off x="4953000" y="4495800"/>
            <a:ext cx="419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41" name="Text Box 5"/>
          <p:cNvSpPr txBox="1">
            <a:spLocks noChangeArrowheads="1"/>
          </p:cNvSpPr>
          <p:nvPr/>
        </p:nvSpPr>
        <p:spPr bwMode="auto">
          <a:xfrm>
            <a:off x="44958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39942" name="Text Box 6"/>
          <p:cNvSpPr txBox="1">
            <a:spLocks noChangeArrowheads="1"/>
          </p:cNvSpPr>
          <p:nvPr/>
        </p:nvSpPr>
        <p:spPr bwMode="auto">
          <a:xfrm>
            <a:off x="4495800"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39943" name="Line 8"/>
          <p:cNvSpPr>
            <a:spLocks noChangeShapeType="1"/>
          </p:cNvSpPr>
          <p:nvPr/>
        </p:nvSpPr>
        <p:spPr bwMode="auto">
          <a:xfrm>
            <a:off x="4953000" y="2667000"/>
            <a:ext cx="10668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44" name="Text Box 9"/>
          <p:cNvSpPr txBox="1">
            <a:spLocks noChangeArrowheads="1"/>
          </p:cNvSpPr>
          <p:nvPr/>
        </p:nvSpPr>
        <p:spPr bwMode="auto">
          <a:xfrm>
            <a:off x="8763000" y="4572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39945" name="Line 10"/>
          <p:cNvSpPr>
            <a:spLocks noChangeShapeType="1"/>
          </p:cNvSpPr>
          <p:nvPr/>
        </p:nvSpPr>
        <p:spPr bwMode="auto">
          <a:xfrm flipV="1">
            <a:off x="6759315"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9946" name="Line 11"/>
          <p:cNvSpPr>
            <a:spLocks noChangeShapeType="1"/>
          </p:cNvSpPr>
          <p:nvPr/>
        </p:nvSpPr>
        <p:spPr bwMode="auto">
          <a:xfrm flipV="1">
            <a:off x="8001000"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9947" name="Text Box 12"/>
          <p:cNvSpPr txBox="1">
            <a:spLocks noChangeArrowheads="1"/>
          </p:cNvSpPr>
          <p:nvPr/>
        </p:nvSpPr>
        <p:spPr bwMode="auto">
          <a:xfrm>
            <a:off x="6096000" y="451649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5ft 11ins</a:t>
            </a:r>
          </a:p>
        </p:txBody>
      </p:sp>
      <p:sp>
        <p:nvSpPr>
          <p:cNvPr id="39948" name="Text Box 13"/>
          <p:cNvSpPr txBox="1">
            <a:spLocks noChangeArrowheads="1"/>
          </p:cNvSpPr>
          <p:nvPr/>
        </p:nvSpPr>
        <p:spPr bwMode="auto">
          <a:xfrm>
            <a:off x="7696200" y="44958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7 ft</a:t>
            </a:r>
          </a:p>
        </p:txBody>
      </p:sp>
      <p:sp>
        <p:nvSpPr>
          <p:cNvPr id="39949" name="Line 14"/>
          <p:cNvSpPr>
            <a:spLocks noChangeShapeType="1"/>
          </p:cNvSpPr>
          <p:nvPr/>
        </p:nvSpPr>
        <p:spPr bwMode="auto">
          <a:xfrm>
            <a:off x="6019800" y="2667000"/>
            <a:ext cx="1295400" cy="18288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50" name="Text Box 15"/>
          <p:cNvSpPr txBox="1">
            <a:spLocks noChangeArrowheads="1"/>
          </p:cNvSpPr>
          <p:nvPr/>
        </p:nvSpPr>
        <p:spPr bwMode="auto">
          <a:xfrm>
            <a:off x="4419600" y="55626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A possible fuzzy set short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t>16</a:t>
            </a:fld>
            <a:endParaRPr lang="en-US" dirty="0"/>
          </a:p>
        </p:txBody>
      </p:sp>
    </p:spTree>
    <p:extLst>
      <p:ext uri="{BB962C8B-B14F-4D97-AF65-F5344CB8AC3E}">
        <p14:creationId xmlns:p14="http://schemas.microsoft.com/office/powerpoint/2010/main" val="18459175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405150" y="512763"/>
            <a:ext cx="7772400" cy="914400"/>
          </a:xfrm>
        </p:spPr>
        <p:txBody>
          <a:bodyPr>
            <a:normAutofit fontScale="90000"/>
          </a:bodyPr>
          <a:lstStyle/>
          <a:p>
            <a:pPr eaLnBrk="1" hangingPunct="1">
              <a:defRPr/>
            </a:pPr>
            <a:r>
              <a:rPr lang="en-GB" sz="3600" dirty="0">
                <a:solidFill>
                  <a:schemeClr val="tx1"/>
                </a:solidFill>
              </a:rPr>
              <a:t>Definition in a Fuzzy Set</a:t>
            </a:r>
            <a:br>
              <a:rPr lang="en-GB" sz="3600" dirty="0">
                <a:solidFill>
                  <a:schemeClr val="tx1"/>
                </a:solidFill>
              </a:rPr>
            </a:br>
            <a:r>
              <a:rPr lang="en-GB" sz="3600" dirty="0">
                <a:solidFill>
                  <a:schemeClr val="tx1"/>
                </a:solidFill>
              </a:rPr>
              <a:t>(How tall/short we are?)</a:t>
            </a:r>
          </a:p>
        </p:txBody>
      </p:sp>
      <p:sp>
        <p:nvSpPr>
          <p:cNvPr id="40963" name="Line 3"/>
          <p:cNvSpPr>
            <a:spLocks noChangeShapeType="1"/>
          </p:cNvSpPr>
          <p:nvPr/>
        </p:nvSpPr>
        <p:spPr bwMode="auto">
          <a:xfrm flipV="1">
            <a:off x="4953000" y="2514600"/>
            <a:ext cx="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64" name="Line 4"/>
          <p:cNvSpPr>
            <a:spLocks noChangeShapeType="1"/>
          </p:cNvSpPr>
          <p:nvPr/>
        </p:nvSpPr>
        <p:spPr bwMode="auto">
          <a:xfrm>
            <a:off x="4953000" y="4495800"/>
            <a:ext cx="419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965" name="Text Box 5"/>
          <p:cNvSpPr txBox="1">
            <a:spLocks noChangeArrowheads="1"/>
          </p:cNvSpPr>
          <p:nvPr/>
        </p:nvSpPr>
        <p:spPr bwMode="auto">
          <a:xfrm>
            <a:off x="4495800" y="4343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a:t>
            </a:r>
          </a:p>
        </p:txBody>
      </p:sp>
      <p:sp>
        <p:nvSpPr>
          <p:cNvPr id="40966" name="Text Box 6"/>
          <p:cNvSpPr txBox="1">
            <a:spLocks noChangeArrowheads="1"/>
          </p:cNvSpPr>
          <p:nvPr/>
        </p:nvSpPr>
        <p:spPr bwMode="auto">
          <a:xfrm>
            <a:off x="4495800" y="2362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1</a:t>
            </a:r>
          </a:p>
        </p:txBody>
      </p:sp>
      <p:sp>
        <p:nvSpPr>
          <p:cNvPr id="40967" name="Line 7"/>
          <p:cNvSpPr>
            <a:spLocks noChangeShapeType="1"/>
          </p:cNvSpPr>
          <p:nvPr/>
        </p:nvSpPr>
        <p:spPr bwMode="auto">
          <a:xfrm>
            <a:off x="4953000" y="2667000"/>
            <a:ext cx="10668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68" name="Text Box 8"/>
          <p:cNvSpPr txBox="1">
            <a:spLocks noChangeArrowheads="1"/>
          </p:cNvSpPr>
          <p:nvPr/>
        </p:nvSpPr>
        <p:spPr bwMode="auto">
          <a:xfrm>
            <a:off x="8763000" y="45720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height</a:t>
            </a:r>
          </a:p>
        </p:txBody>
      </p:sp>
      <p:sp>
        <p:nvSpPr>
          <p:cNvPr id="40969" name="Line 9"/>
          <p:cNvSpPr>
            <a:spLocks noChangeShapeType="1"/>
          </p:cNvSpPr>
          <p:nvPr/>
        </p:nvSpPr>
        <p:spPr bwMode="auto">
          <a:xfrm flipV="1">
            <a:off x="6819275"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0970" name="Line 10"/>
          <p:cNvSpPr>
            <a:spLocks noChangeShapeType="1"/>
          </p:cNvSpPr>
          <p:nvPr/>
        </p:nvSpPr>
        <p:spPr bwMode="auto">
          <a:xfrm flipV="1">
            <a:off x="8001000" y="2514600"/>
            <a:ext cx="0" cy="198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0971" name="Text Box 11"/>
          <p:cNvSpPr txBox="1">
            <a:spLocks noChangeArrowheads="1"/>
          </p:cNvSpPr>
          <p:nvPr/>
        </p:nvSpPr>
        <p:spPr bwMode="auto">
          <a:xfrm>
            <a:off x="6172200" y="449580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a:latin typeface="Times New Roman" panose="02020603050405020304" pitchFamily="18" charset="0"/>
              </a:rPr>
              <a:t>5ft 11ins</a:t>
            </a:r>
          </a:p>
        </p:txBody>
      </p:sp>
      <p:sp>
        <p:nvSpPr>
          <p:cNvPr id="40972" name="Text Box 12"/>
          <p:cNvSpPr txBox="1">
            <a:spLocks noChangeArrowheads="1"/>
          </p:cNvSpPr>
          <p:nvPr/>
        </p:nvSpPr>
        <p:spPr bwMode="auto">
          <a:xfrm>
            <a:off x="7677462" y="4495801"/>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1800" dirty="0">
                <a:latin typeface="Times New Roman" panose="02020603050405020304" pitchFamily="18" charset="0"/>
              </a:rPr>
              <a:t>7 </a:t>
            </a:r>
            <a:r>
              <a:rPr lang="en-GB" sz="1800" dirty="0" err="1">
                <a:latin typeface="Times New Roman" panose="02020603050405020304" pitchFamily="18" charset="0"/>
              </a:rPr>
              <a:t>ft</a:t>
            </a:r>
            <a:endParaRPr lang="en-GB" sz="1800" dirty="0">
              <a:latin typeface="Times New Roman" panose="02020603050405020304" pitchFamily="18" charset="0"/>
            </a:endParaRPr>
          </a:p>
        </p:txBody>
      </p:sp>
      <p:sp>
        <p:nvSpPr>
          <p:cNvPr id="40973" name="Line 13"/>
          <p:cNvSpPr>
            <a:spLocks noChangeShapeType="1"/>
          </p:cNvSpPr>
          <p:nvPr/>
        </p:nvSpPr>
        <p:spPr bwMode="auto">
          <a:xfrm>
            <a:off x="6019800" y="2667000"/>
            <a:ext cx="1295400" cy="18288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4" name="Text Box 14"/>
          <p:cNvSpPr txBox="1">
            <a:spLocks noChangeArrowheads="1"/>
          </p:cNvSpPr>
          <p:nvPr/>
        </p:nvSpPr>
        <p:spPr bwMode="auto">
          <a:xfrm>
            <a:off x="3697941" y="5562601"/>
            <a:ext cx="69252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dirty="0">
                <a:latin typeface="Times New Roman" panose="02020603050405020304" pitchFamily="18" charset="0"/>
              </a:rPr>
              <a:t>Membership functions that represent tallness and short</a:t>
            </a:r>
          </a:p>
        </p:txBody>
      </p:sp>
      <p:sp>
        <p:nvSpPr>
          <p:cNvPr id="40975" name="Line 15"/>
          <p:cNvSpPr>
            <a:spLocks noChangeShapeType="1"/>
          </p:cNvSpPr>
          <p:nvPr/>
        </p:nvSpPr>
        <p:spPr bwMode="auto">
          <a:xfrm flipV="1">
            <a:off x="5715000" y="2667000"/>
            <a:ext cx="1371600" cy="18288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6" name="Line 16"/>
          <p:cNvSpPr>
            <a:spLocks noChangeShapeType="1"/>
          </p:cNvSpPr>
          <p:nvPr/>
        </p:nvSpPr>
        <p:spPr bwMode="auto">
          <a:xfrm>
            <a:off x="7086600" y="2667000"/>
            <a:ext cx="13716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7" name="Text Box 17"/>
          <p:cNvSpPr txBox="1">
            <a:spLocks noChangeArrowheads="1"/>
          </p:cNvSpPr>
          <p:nvPr/>
        </p:nvSpPr>
        <p:spPr bwMode="auto">
          <a:xfrm>
            <a:off x="4953000" y="2209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short</a:t>
            </a:r>
          </a:p>
        </p:txBody>
      </p:sp>
      <p:sp>
        <p:nvSpPr>
          <p:cNvPr id="40978" name="Text Box 18"/>
          <p:cNvSpPr txBox="1">
            <a:spLocks noChangeArrowheads="1"/>
          </p:cNvSpPr>
          <p:nvPr/>
        </p:nvSpPr>
        <p:spPr bwMode="auto">
          <a:xfrm>
            <a:off x="7086600" y="21336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tall</a:t>
            </a:r>
          </a:p>
        </p:txBody>
      </p:sp>
      <p:grpSp>
        <p:nvGrpSpPr>
          <p:cNvPr id="2" name="Group 23"/>
          <p:cNvGrpSpPr>
            <a:grpSpLocks/>
          </p:cNvGrpSpPr>
          <p:nvPr/>
        </p:nvGrpSpPr>
        <p:grpSpPr bwMode="auto">
          <a:xfrm>
            <a:off x="4191000" y="2895600"/>
            <a:ext cx="2667000" cy="990600"/>
            <a:chOff x="1680" y="1824"/>
            <a:chExt cx="1680" cy="624"/>
          </a:xfrm>
        </p:grpSpPr>
        <p:sp>
          <p:nvSpPr>
            <p:cNvPr id="40980" name="Line 19"/>
            <p:cNvSpPr>
              <a:spLocks noChangeShapeType="1"/>
            </p:cNvSpPr>
            <p:nvPr/>
          </p:nvSpPr>
          <p:spPr bwMode="auto">
            <a:xfrm>
              <a:off x="2160" y="2358"/>
              <a:ext cx="1200" cy="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0981" name="Line 20"/>
            <p:cNvSpPr>
              <a:spLocks noChangeShapeType="1"/>
            </p:cNvSpPr>
            <p:nvPr/>
          </p:nvSpPr>
          <p:spPr bwMode="auto">
            <a:xfrm>
              <a:off x="2160" y="1905"/>
              <a:ext cx="1176" cy="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0982" name="Text Box 21"/>
            <p:cNvSpPr txBox="1">
              <a:spLocks noChangeArrowheads="1"/>
            </p:cNvSpPr>
            <p:nvPr/>
          </p:nvSpPr>
          <p:spPr bwMode="auto">
            <a:xfrm>
              <a:off x="1680" y="2160"/>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0.40</a:t>
              </a:r>
            </a:p>
          </p:txBody>
        </p:sp>
        <p:sp>
          <p:nvSpPr>
            <p:cNvPr id="40983" name="Text Box 22"/>
            <p:cNvSpPr txBox="1">
              <a:spLocks noChangeArrowheads="1"/>
            </p:cNvSpPr>
            <p:nvPr/>
          </p:nvSpPr>
          <p:spPr bwMode="auto">
            <a:xfrm>
              <a:off x="1680" y="1824"/>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a:latin typeface="Times New Roman" panose="02020603050405020304" pitchFamily="18" charset="0"/>
                </a:rPr>
                <a:t>0.75</a:t>
              </a:r>
            </a:p>
          </p:txBody>
        </p:sp>
      </p:grpSp>
      <p:sp>
        <p:nvSpPr>
          <p:cNvPr id="3" name="Footer Placeholder 2"/>
          <p:cNvSpPr>
            <a:spLocks noGrp="1"/>
          </p:cNvSpPr>
          <p:nvPr>
            <p:ph type="ftr" sz="quarter" idx="11"/>
          </p:nvPr>
        </p:nvSpPr>
        <p:spPr/>
        <p:txBody>
          <a:bodyPr/>
          <a:lstStyle/>
          <a:p>
            <a:r>
              <a:rPr lang="en-US" smtClean="0"/>
              <a:t>CSE-5203 Computational Intelligence</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17</a:t>
            </a:fld>
            <a:endParaRPr lang="en-US" dirty="0"/>
          </a:p>
        </p:txBody>
      </p:sp>
    </p:spTree>
    <p:extLst>
      <p:ext uri="{BB962C8B-B14F-4D97-AF65-F5344CB8AC3E}">
        <p14:creationId xmlns:p14="http://schemas.microsoft.com/office/powerpoint/2010/main" val="3385066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38400" y="512764"/>
            <a:ext cx="7848600" cy="1011237"/>
          </a:xfrm>
        </p:spPr>
        <p:txBody>
          <a:bodyPr>
            <a:normAutofit fontScale="90000"/>
          </a:bodyPr>
          <a:lstStyle/>
          <a:p>
            <a:pPr eaLnBrk="1" hangingPunct="1">
              <a:defRPr/>
            </a:pPr>
            <a:r>
              <a:rPr lang="en-GB" dirty="0" smtClean="0">
                <a:solidFill>
                  <a:schemeClr val="tx1"/>
                </a:solidFill>
              </a:rPr>
              <a:t>Some maths! </a:t>
            </a:r>
            <a:br>
              <a:rPr lang="en-GB" dirty="0" smtClean="0">
                <a:solidFill>
                  <a:schemeClr val="tx1"/>
                </a:solidFill>
              </a:rPr>
            </a:br>
            <a:r>
              <a:rPr lang="en-GB" dirty="0" smtClean="0">
                <a:solidFill>
                  <a:schemeClr val="tx1"/>
                </a:solidFill>
              </a:rPr>
              <a:t>Formal definitions of a fuzzy set</a:t>
            </a:r>
          </a:p>
        </p:txBody>
      </p:sp>
      <p:sp>
        <p:nvSpPr>
          <p:cNvPr id="43011" name="Rectangle 3"/>
          <p:cNvSpPr>
            <a:spLocks noGrp="1" noChangeArrowheads="1"/>
          </p:cNvSpPr>
          <p:nvPr>
            <p:ph type="body" idx="1"/>
          </p:nvPr>
        </p:nvSpPr>
        <p:spPr>
          <a:xfrm>
            <a:off x="1219200" y="2095116"/>
            <a:ext cx="9986356" cy="4023360"/>
          </a:xfrm>
        </p:spPr>
        <p:txBody>
          <a:bodyPr/>
          <a:lstStyle/>
          <a:p>
            <a:pPr algn="just" eaLnBrk="1" hangingPunct="1"/>
            <a:r>
              <a:rPr lang="en-GB" sz="2800" dirty="0" smtClean="0">
                <a:solidFill>
                  <a:schemeClr val="tx1"/>
                </a:solidFill>
                <a:latin typeface="Times New Roman" panose="02020603050405020304" pitchFamily="18" charset="0"/>
                <a:cs typeface="Times New Roman" panose="02020603050405020304" pitchFamily="18" charset="0"/>
              </a:rPr>
              <a:t>For </a:t>
            </a:r>
            <a:r>
              <a:rPr lang="en-GB" sz="2800" dirty="0">
                <a:solidFill>
                  <a:schemeClr val="tx1"/>
                </a:solidFill>
                <a:latin typeface="Times New Roman" panose="02020603050405020304" pitchFamily="18" charset="0"/>
                <a:cs typeface="Times New Roman" panose="02020603050405020304" pitchFamily="18" charset="0"/>
              </a:rPr>
              <a:t>any fuzzy set, (let’s say) </a:t>
            </a:r>
            <a:r>
              <a:rPr lang="en-GB" sz="2800" i="1" dirty="0">
                <a:solidFill>
                  <a:schemeClr val="tx1"/>
                </a:solidFill>
                <a:latin typeface="Times New Roman" panose="02020603050405020304" pitchFamily="18" charset="0"/>
                <a:cs typeface="Times New Roman" panose="02020603050405020304" pitchFamily="18" charset="0"/>
              </a:rPr>
              <a:t>A</a:t>
            </a:r>
            <a:r>
              <a:rPr lang="en-GB" sz="2800" dirty="0">
                <a:solidFill>
                  <a:schemeClr val="tx1"/>
                </a:solidFill>
                <a:latin typeface="Times New Roman" panose="02020603050405020304" pitchFamily="18" charset="0"/>
                <a:cs typeface="Times New Roman" panose="02020603050405020304" pitchFamily="18" charset="0"/>
              </a:rPr>
              <a:t>, the function </a:t>
            </a: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A</a:t>
            </a:r>
            <a:r>
              <a:rPr lang="en-GB" sz="2800" i="1" dirty="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represents the membership function for which </a:t>
            </a: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A</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x</a:t>
            </a:r>
            <a:r>
              <a:rPr lang="en-GB" sz="2800" dirty="0">
                <a:solidFill>
                  <a:schemeClr val="tx1"/>
                </a:solidFill>
                <a:latin typeface="Times New Roman" panose="02020603050405020304" pitchFamily="18" charset="0"/>
                <a:cs typeface="Times New Roman" panose="02020603050405020304" pitchFamily="18" charset="0"/>
              </a:rPr>
              <a:t>) indicates the degree of membership that </a:t>
            </a:r>
            <a:r>
              <a:rPr lang="en-GB" sz="2800" i="1" dirty="0">
                <a:solidFill>
                  <a:schemeClr val="tx1"/>
                </a:solidFill>
                <a:latin typeface="Times New Roman" panose="02020603050405020304" pitchFamily="18" charset="0"/>
                <a:cs typeface="Times New Roman" panose="02020603050405020304" pitchFamily="18" charset="0"/>
              </a:rPr>
              <a:t>x</a:t>
            </a:r>
            <a:r>
              <a:rPr lang="en-GB" sz="2800" dirty="0">
                <a:solidFill>
                  <a:schemeClr val="tx1"/>
                </a:solidFill>
                <a:latin typeface="Times New Roman" panose="02020603050405020304" pitchFamily="18" charset="0"/>
                <a:cs typeface="Times New Roman" panose="02020603050405020304" pitchFamily="18" charset="0"/>
              </a:rPr>
              <a:t>, of the universal set </a:t>
            </a:r>
            <a:r>
              <a:rPr lang="en-GB" sz="2800" i="1" dirty="0">
                <a:solidFill>
                  <a:schemeClr val="tx1"/>
                </a:solidFill>
                <a:latin typeface="Times New Roman" panose="02020603050405020304" pitchFamily="18" charset="0"/>
                <a:cs typeface="Times New Roman" panose="02020603050405020304" pitchFamily="18" charset="0"/>
              </a:rPr>
              <a:t>X</a:t>
            </a:r>
            <a:r>
              <a:rPr lang="en-GB" sz="2800" dirty="0">
                <a:solidFill>
                  <a:schemeClr val="tx1"/>
                </a:solidFill>
                <a:latin typeface="Times New Roman" panose="02020603050405020304" pitchFamily="18" charset="0"/>
                <a:cs typeface="Times New Roman" panose="02020603050405020304" pitchFamily="18" charset="0"/>
              </a:rPr>
              <a:t>, belongs to set </a:t>
            </a:r>
            <a:r>
              <a:rPr lang="en-GB" sz="2800" i="1" dirty="0">
                <a:solidFill>
                  <a:schemeClr val="tx1"/>
                </a:solidFill>
                <a:latin typeface="Times New Roman" panose="02020603050405020304" pitchFamily="18" charset="0"/>
                <a:cs typeface="Times New Roman" panose="02020603050405020304" pitchFamily="18" charset="0"/>
              </a:rPr>
              <a:t>A </a:t>
            </a:r>
            <a:r>
              <a:rPr lang="en-GB" sz="2800" dirty="0">
                <a:solidFill>
                  <a:schemeClr val="tx1"/>
                </a:solidFill>
                <a:latin typeface="Times New Roman" panose="02020603050405020304" pitchFamily="18" charset="0"/>
                <a:cs typeface="Times New Roman" panose="02020603050405020304" pitchFamily="18" charset="0"/>
              </a:rPr>
              <a:t>and is, usually, expressed as a number between 0 and 1</a:t>
            </a:r>
          </a:p>
          <a:p>
            <a:pPr algn="just" eaLnBrk="1" hangingPunct="1">
              <a:buFontTx/>
              <a:buNone/>
            </a:pP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A</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x</a:t>
            </a:r>
            <a:r>
              <a:rPr lang="en-GB" sz="2800" dirty="0">
                <a:solidFill>
                  <a:schemeClr val="tx1"/>
                </a:solidFill>
                <a:latin typeface="Times New Roman" panose="02020603050405020304" pitchFamily="18" charset="0"/>
                <a:cs typeface="Times New Roman" panose="02020603050405020304" pitchFamily="18" charset="0"/>
              </a:rPr>
              <a:t>) : </a:t>
            </a:r>
            <a:r>
              <a:rPr lang="en-GB" sz="2800" i="1" dirty="0">
                <a:solidFill>
                  <a:schemeClr val="tx1"/>
                </a:solidFill>
                <a:latin typeface="Times New Roman" panose="02020603050405020304" pitchFamily="18" charset="0"/>
                <a:cs typeface="Times New Roman" panose="02020603050405020304" pitchFamily="18" charset="0"/>
              </a:rPr>
              <a:t>X     </a:t>
            </a:r>
            <a:r>
              <a:rPr lang="en-GB" sz="2800" dirty="0">
                <a:solidFill>
                  <a:schemeClr val="tx1"/>
                </a:solidFill>
                <a:latin typeface="Times New Roman" panose="02020603050405020304" pitchFamily="18" charset="0"/>
                <a:cs typeface="Times New Roman" panose="02020603050405020304" pitchFamily="18" charset="0"/>
              </a:rPr>
              <a:t>[0,1]</a:t>
            </a:r>
          </a:p>
          <a:p>
            <a:pPr algn="just" eaLnBrk="1" hangingPunct="1"/>
            <a:r>
              <a:rPr lang="en-GB" sz="2800" dirty="0">
                <a:solidFill>
                  <a:schemeClr val="tx1"/>
                </a:solidFill>
                <a:latin typeface="Times New Roman" panose="02020603050405020304" pitchFamily="18" charset="0"/>
                <a:cs typeface="Times New Roman" panose="02020603050405020304" pitchFamily="18" charset="0"/>
              </a:rPr>
              <a:t>Fuzzy sets can be either discrete or continuous</a:t>
            </a:r>
          </a:p>
        </p:txBody>
      </p:sp>
      <p:sp>
        <p:nvSpPr>
          <p:cNvPr id="43012" name="Line 4"/>
          <p:cNvSpPr>
            <a:spLocks noChangeShapeType="1"/>
          </p:cNvSpPr>
          <p:nvPr/>
        </p:nvSpPr>
        <p:spPr bwMode="auto">
          <a:xfrm>
            <a:off x="6248400" y="4467225"/>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18</a:t>
            </a:fld>
            <a:endParaRPr lang="en-US" dirty="0"/>
          </a:p>
        </p:txBody>
      </p:sp>
    </p:spTree>
    <p:extLst>
      <p:ext uri="{BB962C8B-B14F-4D97-AF65-F5344CB8AC3E}">
        <p14:creationId xmlns:p14="http://schemas.microsoft.com/office/powerpoint/2010/main" val="2336688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1803400" y="626465"/>
            <a:ext cx="8377238" cy="1384995"/>
          </a:xfrm>
          <a:prstGeom prst="rect">
            <a:avLst/>
          </a:prstGeom>
          <a:noFill/>
          <a:ln w="12700" cap="sq">
            <a:noFill/>
            <a:miter lim="800000"/>
            <a:headEnd type="none" w="sm" len="sm"/>
            <a:tailEnd type="none" w="sm" len="sm"/>
          </a:ln>
          <a:effectLst/>
        </p:spPr>
        <p:txBody>
          <a:bodyPr>
            <a:spAutoFit/>
          </a:bodyPr>
          <a:lstStyle/>
          <a:p>
            <a:pPr marL="381000" indent="-381000">
              <a:buFont typeface="Wingdings" pitchFamily="2" charset="2"/>
              <a:buChar char="n"/>
              <a:tabLst>
                <a:tab pos="292100" algn="l"/>
              </a:tabLst>
              <a:defRPr/>
            </a:pPr>
            <a:r>
              <a:rPr lang="en-US" sz="2800" dirty="0">
                <a:latin typeface="Times New Roman" panose="02020603050405020304" pitchFamily="18" charset="0"/>
                <a:cs typeface="Times New Roman" panose="02020603050405020304" pitchFamily="18" charset="0"/>
              </a:rPr>
              <a:t> The classical example in fuzzy sets is tall men. The elements of the fuzzy set “tall men” are all men, but their degrees of membership depend on their height.</a:t>
            </a:r>
          </a:p>
        </p:txBody>
      </p:sp>
      <p:graphicFrame>
        <p:nvGraphicFramePr>
          <p:cNvPr id="44035" name="Object 69"/>
          <p:cNvGraphicFramePr>
            <a:graphicFrameLocks noChangeAspect="1"/>
          </p:cNvGraphicFramePr>
          <p:nvPr>
            <p:extLst>
              <p:ext uri="{D42A27DB-BD31-4B8C-83A1-F6EECF244321}">
                <p14:modId xmlns:p14="http://schemas.microsoft.com/office/powerpoint/2010/main" val="819722186"/>
              </p:ext>
            </p:extLst>
          </p:nvPr>
        </p:nvGraphicFramePr>
        <p:xfrm>
          <a:off x="3657600" y="2036088"/>
          <a:ext cx="5105400" cy="4246562"/>
        </p:xfrm>
        <a:graphic>
          <a:graphicData uri="http://schemas.openxmlformats.org/presentationml/2006/ole">
            <mc:AlternateContent xmlns:mc="http://schemas.openxmlformats.org/markup-compatibility/2006">
              <mc:Choice xmlns:v="urn:schemas-microsoft-com:vml" Requires="v">
                <p:oleObj spid="_x0000_s1044" name="Bitmap Image" r:id="rId3" imgW="4277322" imgH="3723810" progId="Paint.Picture">
                  <p:embed/>
                </p:oleObj>
              </mc:Choice>
              <mc:Fallback>
                <p:oleObj name="Bitmap Image" r:id="rId3" imgW="4277322" imgH="3723810"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036088"/>
                        <a:ext cx="5105400" cy="424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20335814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ChangeArrowheads="1"/>
          </p:cNvSpPr>
          <p:nvPr/>
        </p:nvSpPr>
        <p:spPr bwMode="auto">
          <a:xfrm>
            <a:off x="1819276" y="228601"/>
            <a:ext cx="8400313" cy="692497"/>
          </a:xfrm>
          <a:prstGeom prst="rect">
            <a:avLst/>
          </a:prstGeom>
          <a:noFill/>
          <a:ln w="12700" cap="sq">
            <a:noFill/>
            <a:miter lim="800000"/>
            <a:headEnd type="none" w="sm" len="sm"/>
            <a:tailEnd type="none" w="sm" len="sm"/>
          </a:ln>
          <a:effectLst/>
        </p:spPr>
        <p:txBody>
          <a:bodyPr wrap="none">
            <a:spAutoFit/>
          </a:bodyPr>
          <a:lstStyle/>
          <a:p>
            <a:pPr marL="381000" indent="-381000">
              <a:defRPr/>
            </a:pPr>
            <a:r>
              <a:rPr lang="en-US" sz="3900" b="1" dirty="0"/>
              <a:t>Introduction, or what is fuzzy thinking? </a:t>
            </a:r>
          </a:p>
        </p:txBody>
      </p:sp>
      <p:sp>
        <p:nvSpPr>
          <p:cNvPr id="43012" name="Rectangle 4"/>
          <p:cNvSpPr>
            <a:spLocks noChangeArrowheads="1"/>
          </p:cNvSpPr>
          <p:nvPr/>
        </p:nvSpPr>
        <p:spPr bwMode="auto">
          <a:xfrm>
            <a:off x="1344706" y="1357219"/>
            <a:ext cx="9735670" cy="4455066"/>
          </a:xfrm>
          <a:prstGeom prst="rect">
            <a:avLst/>
          </a:prstGeom>
          <a:noFill/>
          <a:ln w="12700" cap="sq">
            <a:noFill/>
            <a:miter lim="800000"/>
            <a:headEnd type="none" w="sm" len="sm"/>
            <a:tailEnd type="none" w="sm" len="sm"/>
          </a:ln>
          <a:effectLst/>
        </p:spPr>
        <p:txBody>
          <a:bodyPr wrap="square">
            <a:spAutoFit/>
          </a:bodyPr>
          <a:lstStyle/>
          <a:p>
            <a:pPr marL="384175" indent="-384175" algn="just">
              <a:lnSpc>
                <a:spcPct val="105000"/>
              </a:lnSpc>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Experts rely on </a:t>
            </a:r>
            <a:r>
              <a:rPr lang="en-US" sz="3000" b="1" dirty="0">
                <a:latin typeface="Times New Roman" panose="02020603050405020304" pitchFamily="18" charset="0"/>
                <a:cs typeface="Times New Roman" panose="02020603050405020304" pitchFamily="18" charset="0"/>
              </a:rPr>
              <a:t>common sense </a:t>
            </a:r>
            <a:r>
              <a:rPr lang="en-US" sz="3000" dirty="0">
                <a:latin typeface="Times New Roman" panose="02020603050405020304" pitchFamily="18" charset="0"/>
                <a:cs typeface="Times New Roman" panose="02020603050405020304" pitchFamily="18" charset="0"/>
              </a:rPr>
              <a:t>when they </a:t>
            </a:r>
            <a:r>
              <a:rPr lang="en-US" sz="3000" dirty="0" smtClean="0">
                <a:latin typeface="Times New Roman" panose="02020603050405020304" pitchFamily="18" charset="0"/>
                <a:cs typeface="Times New Roman" panose="02020603050405020304" pitchFamily="18" charset="0"/>
              </a:rPr>
              <a:t>solve problems</a:t>
            </a:r>
            <a:r>
              <a:rPr lang="en-US" sz="3000" dirty="0">
                <a:latin typeface="Times New Roman" panose="02020603050405020304" pitchFamily="18" charset="0"/>
                <a:cs typeface="Times New Roman" panose="02020603050405020304" pitchFamily="18" charset="0"/>
              </a:rPr>
              <a:t>.</a:t>
            </a:r>
          </a:p>
          <a:p>
            <a:pPr marL="384175" indent="-384175" algn="just">
              <a:lnSpc>
                <a:spcPct val="105000"/>
              </a:lnSpc>
              <a:buClr>
                <a:schemeClr val="tx2"/>
              </a:buClr>
              <a:buFont typeface="Wingdings" pitchFamily="2" charset="2"/>
              <a:buChar char="n"/>
              <a:defRPr/>
            </a:pPr>
            <a:r>
              <a:rPr lang="en-US" sz="3000" b="1" dirty="0">
                <a:latin typeface="Times New Roman" panose="02020603050405020304" pitchFamily="18" charset="0"/>
                <a:cs typeface="Times New Roman" panose="02020603050405020304" pitchFamily="18" charset="0"/>
              </a:rPr>
              <a:t>How can we represent expert knowledge </a:t>
            </a:r>
            <a:r>
              <a:rPr lang="en-US" sz="3000" b="1" dirty="0" smtClean="0">
                <a:latin typeface="Times New Roman" panose="02020603050405020304" pitchFamily="18" charset="0"/>
                <a:cs typeface="Times New Roman" panose="02020603050405020304" pitchFamily="18" charset="0"/>
              </a:rPr>
              <a:t>that uses </a:t>
            </a:r>
            <a:r>
              <a:rPr lang="en-US" sz="3000" b="1" dirty="0">
                <a:latin typeface="Times New Roman" panose="02020603050405020304" pitchFamily="18" charset="0"/>
                <a:cs typeface="Times New Roman" panose="02020603050405020304" pitchFamily="18" charset="0"/>
              </a:rPr>
              <a:t>vague and ambiguous terms in a computer?</a:t>
            </a:r>
          </a:p>
          <a:p>
            <a:pPr marL="384175" indent="-384175" algn="just">
              <a:lnSpc>
                <a:spcPct val="105000"/>
              </a:lnSpc>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Fuzzy logic is not logic that is fuzzy, but logic </a:t>
            </a:r>
            <a:r>
              <a:rPr lang="en-US" sz="3000" dirty="0" smtClean="0">
                <a:latin typeface="Times New Roman" panose="02020603050405020304" pitchFamily="18" charset="0"/>
                <a:cs typeface="Times New Roman" panose="02020603050405020304" pitchFamily="18" charset="0"/>
              </a:rPr>
              <a:t>that is </a:t>
            </a:r>
            <a:r>
              <a:rPr lang="en-US" sz="3000" dirty="0">
                <a:latin typeface="Times New Roman" panose="02020603050405020304" pitchFamily="18" charset="0"/>
                <a:cs typeface="Times New Roman" panose="02020603050405020304" pitchFamily="18" charset="0"/>
              </a:rPr>
              <a:t>used to describe </a:t>
            </a:r>
            <a:r>
              <a:rPr lang="en-US" sz="3000" dirty="0" smtClean="0">
                <a:latin typeface="Times New Roman" panose="02020603050405020304" pitchFamily="18" charset="0"/>
                <a:cs typeface="Times New Roman" panose="02020603050405020304" pitchFamily="18" charset="0"/>
              </a:rPr>
              <a:t>fuzziness.</a:t>
            </a:r>
            <a:endParaRPr lang="en-US" sz="3000" dirty="0">
              <a:latin typeface="Times New Roman" panose="02020603050405020304" pitchFamily="18" charset="0"/>
              <a:cs typeface="Times New Roman" panose="02020603050405020304" pitchFamily="18" charset="0"/>
            </a:endParaRPr>
          </a:p>
          <a:p>
            <a:pPr marL="384175" indent="-384175" algn="just">
              <a:lnSpc>
                <a:spcPct val="105000"/>
              </a:lnSpc>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Fuzzy logic is based on the idea that all </a:t>
            </a:r>
            <a:r>
              <a:rPr lang="en-US" sz="3000" dirty="0" smtClean="0">
                <a:latin typeface="Times New Roman" panose="02020603050405020304" pitchFamily="18" charset="0"/>
                <a:cs typeface="Times New Roman" panose="02020603050405020304" pitchFamily="18" charset="0"/>
              </a:rPr>
              <a:t>things admit </a:t>
            </a:r>
            <a:r>
              <a:rPr lang="en-US" sz="3000" dirty="0">
                <a:latin typeface="Times New Roman" panose="02020603050405020304" pitchFamily="18" charset="0"/>
                <a:cs typeface="Times New Roman" panose="02020603050405020304" pitchFamily="18" charset="0"/>
              </a:rPr>
              <a:t>of degrees. Temperature, height, </a:t>
            </a:r>
            <a:r>
              <a:rPr lang="en-US" sz="3000" dirty="0" smtClean="0">
                <a:latin typeface="Times New Roman" panose="02020603050405020304" pitchFamily="18" charset="0"/>
                <a:cs typeface="Times New Roman" panose="02020603050405020304" pitchFamily="18" charset="0"/>
              </a:rPr>
              <a:t>speed, distance</a:t>
            </a:r>
            <a:r>
              <a:rPr lang="en-US" sz="3000" dirty="0">
                <a:latin typeface="Times New Roman" panose="02020603050405020304" pitchFamily="18" charset="0"/>
                <a:cs typeface="Times New Roman" panose="02020603050405020304" pitchFamily="18" charset="0"/>
              </a:rPr>
              <a:t>, beauty – all come on a sliding scale</a:t>
            </a:r>
            <a:r>
              <a:rPr lang="en-US" sz="3000" dirty="0" smtClean="0">
                <a:latin typeface="Times New Roman" panose="02020603050405020304" pitchFamily="18" charset="0"/>
                <a:cs typeface="Times New Roman" panose="02020603050405020304" pitchFamily="18" charset="0"/>
              </a:rPr>
              <a:t>.</a:t>
            </a:r>
          </a:p>
          <a:p>
            <a:pPr marL="384175" indent="-384175" algn="just">
              <a:lnSpc>
                <a:spcPct val="105000"/>
              </a:lnSpc>
              <a:buClr>
                <a:schemeClr val="tx2"/>
              </a:buClr>
              <a:buFont typeface="Wingdings" pitchFamily="2" charset="2"/>
              <a:buChar char="n"/>
              <a:defRPr/>
            </a:pPr>
            <a:r>
              <a:rPr lang="en-GB" sz="2800" dirty="0">
                <a:latin typeface="Times New Roman" panose="02020603050405020304" pitchFamily="18" charset="0"/>
                <a:cs typeface="Times New Roman" panose="02020603050405020304" pitchFamily="18" charset="0"/>
              </a:rPr>
              <a:t>Fuzzy logic relies on the concept of a </a:t>
            </a:r>
            <a:r>
              <a:rPr lang="en-GB" sz="2800" b="1" i="1" dirty="0">
                <a:latin typeface="Times New Roman" panose="02020603050405020304" pitchFamily="18" charset="0"/>
                <a:cs typeface="Times New Roman" panose="02020603050405020304" pitchFamily="18" charset="0"/>
              </a:rPr>
              <a:t>fuzzy set</a:t>
            </a:r>
            <a:r>
              <a:rPr lang="en-GB" sz="28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286880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1905000" y="231775"/>
            <a:ext cx="8534400" cy="64135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600" b="1" dirty="0"/>
              <a:t>Crisp and fuzzy sets of “tall men”</a:t>
            </a:r>
          </a:p>
        </p:txBody>
      </p:sp>
      <p:pic>
        <p:nvPicPr>
          <p:cNvPr id="45059" name="Picture 7" descr="G:\books\Pe_uk\Powerpoint\Negnevitsky\final\ppt\ch04\WMF\Slide04-12.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7350" y="914400"/>
            <a:ext cx="6102350" cy="549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3307512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1728448" y="1355622"/>
            <a:ext cx="9259341" cy="2378075"/>
          </a:xfrm>
          <a:prstGeom prst="rect">
            <a:avLst/>
          </a:prstGeom>
          <a:noFill/>
          <a:ln w="12700" cap="sq">
            <a:noFill/>
            <a:miter lim="800000"/>
            <a:headEnd type="none" w="sm" len="sm"/>
            <a:tailEnd type="none" w="sm" len="sm"/>
          </a:ln>
          <a:effectLst/>
        </p:spPr>
        <p:txBody>
          <a:bodyPr wrap="square">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The x-axis represents the </a:t>
            </a:r>
            <a:r>
              <a:rPr lang="en-US" sz="3000" b="1" dirty="0">
                <a:latin typeface="Times New Roman" panose="02020603050405020304" pitchFamily="18" charset="0"/>
                <a:cs typeface="Times New Roman" panose="02020603050405020304" pitchFamily="18" charset="0"/>
              </a:rPr>
              <a:t>universe of discourse </a:t>
            </a:r>
            <a:r>
              <a:rPr lang="en-US" sz="3000" dirty="0">
                <a:latin typeface="Times New Roman" panose="02020603050405020304" pitchFamily="18" charset="0"/>
                <a:cs typeface="Times New Roman" panose="02020603050405020304" pitchFamily="18" charset="0"/>
              </a:rPr>
              <a:t>– the range of all possible values applicable to a chosen variable. In our case, the variable is the man height. According to this representation, the universe of men’s heights consists of all tall men.</a:t>
            </a:r>
          </a:p>
        </p:txBody>
      </p:sp>
      <p:sp>
        <p:nvSpPr>
          <p:cNvPr id="54275" name="Rectangle 3"/>
          <p:cNvSpPr>
            <a:spLocks noChangeArrowheads="1"/>
          </p:cNvSpPr>
          <p:nvPr/>
        </p:nvSpPr>
        <p:spPr bwMode="auto">
          <a:xfrm>
            <a:off x="1715749" y="4003000"/>
            <a:ext cx="9272040" cy="1477328"/>
          </a:xfrm>
          <a:prstGeom prst="rect">
            <a:avLst/>
          </a:prstGeom>
          <a:noFill/>
          <a:ln w="12700" cap="sq">
            <a:noFill/>
            <a:miter lim="800000"/>
            <a:headEnd type="none" w="sm" len="sm"/>
            <a:tailEnd type="none" w="sm" len="sm"/>
          </a:ln>
          <a:effectLst/>
        </p:spPr>
        <p:txBody>
          <a:bodyPr wrap="square">
            <a:spAutoFit/>
          </a:bodyPr>
          <a:lstStyle/>
          <a:p>
            <a:pPr marL="381000" indent="-381000">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The y-axis represents the </a:t>
            </a:r>
            <a:r>
              <a:rPr lang="en-US" sz="3000" b="1" dirty="0">
                <a:latin typeface="Times New Roman" panose="02020603050405020304" pitchFamily="18" charset="0"/>
                <a:cs typeface="Times New Roman" panose="02020603050405020304" pitchFamily="18" charset="0"/>
              </a:rPr>
              <a:t>membership value of the fuzzy set</a:t>
            </a:r>
            <a:r>
              <a:rPr lang="en-US" sz="3000" dirty="0">
                <a:latin typeface="Times New Roman" panose="02020603050405020304" pitchFamily="18" charset="0"/>
                <a:cs typeface="Times New Roman" panose="02020603050405020304" pitchFamily="18" charset="0"/>
              </a:rPr>
              <a:t>. In our case, the fuzzy set of “tall men” maps height values into corresponding membership values.</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40519988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2197100" y="254001"/>
            <a:ext cx="8377238" cy="549275"/>
          </a:xfrm>
          <a:prstGeom prst="rect">
            <a:avLst/>
          </a:prstGeom>
          <a:noFill/>
          <a:ln w="12700" cap="sq">
            <a:noFill/>
            <a:miter lim="800000"/>
            <a:headEnd type="none" w="sm" len="sm"/>
            <a:tailEnd type="none" w="sm" len="sm"/>
          </a:ln>
          <a:effectLst/>
        </p:spPr>
        <p:txBody>
          <a:bodyPr>
            <a:spAutoFit/>
          </a:bodyPr>
          <a:lstStyle/>
          <a:p>
            <a:pPr algn="just" eaLnBrk="1" hangingPunct="1">
              <a:defRPr/>
            </a:pPr>
            <a:r>
              <a:rPr lang="en-US" sz="3000" b="1" dirty="0"/>
              <a:t>A fuzzy set is a set with fuzzy boundaries.</a:t>
            </a:r>
          </a:p>
        </p:txBody>
      </p:sp>
      <p:sp>
        <p:nvSpPr>
          <p:cNvPr id="55299" name="Rectangle 3"/>
          <p:cNvSpPr>
            <a:spLocks noChangeArrowheads="1"/>
          </p:cNvSpPr>
          <p:nvPr/>
        </p:nvSpPr>
        <p:spPr bwMode="auto">
          <a:xfrm>
            <a:off x="1803400" y="898526"/>
            <a:ext cx="8597900" cy="1920875"/>
          </a:xfrm>
          <a:prstGeom prst="rect">
            <a:avLst/>
          </a:prstGeom>
          <a:noFill/>
          <a:ln w="12700" cap="sq">
            <a:noFill/>
            <a:miter lim="800000"/>
            <a:headEnd type="none" w="sm" len="sm"/>
            <a:tailEnd type="none" w="sm" len="sm"/>
          </a:ln>
          <a:effectLst/>
        </p:spPr>
        <p:txBody>
          <a:bodyPr>
            <a:spAutoFit/>
          </a:bodyPr>
          <a:lstStyle/>
          <a:p>
            <a:pPr marL="381000" indent="-381000">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Let X be the universe of discourse and its elements be denoted as x. In the classical set theory, </a:t>
            </a:r>
            <a:r>
              <a:rPr lang="en-US" sz="3000" b="1" dirty="0">
                <a:latin typeface="Times New Roman" panose="02020603050405020304" pitchFamily="18" charset="0"/>
                <a:cs typeface="Times New Roman" panose="02020603050405020304" pitchFamily="18" charset="0"/>
              </a:rPr>
              <a:t>crisp   set A of X is defined as function </a:t>
            </a:r>
            <a:r>
              <a:rPr lang="en-US" sz="3000" b="1" dirty="0" err="1">
                <a:latin typeface="Times New Roman" panose="02020603050405020304" pitchFamily="18" charset="0"/>
                <a:cs typeface="Times New Roman" panose="02020603050405020304" pitchFamily="18" charset="0"/>
              </a:rPr>
              <a:t>f</a:t>
            </a:r>
            <a:r>
              <a:rPr lang="en-US" sz="3000" b="1" baseline="-25000" dirty="0" err="1">
                <a:latin typeface="Times New Roman" panose="02020603050405020304" pitchFamily="18" charset="0"/>
                <a:cs typeface="Times New Roman" panose="02020603050405020304" pitchFamily="18" charset="0"/>
              </a:rPr>
              <a:t>A</a:t>
            </a:r>
            <a:r>
              <a:rPr lang="en-US" sz="3000" b="1" dirty="0">
                <a:latin typeface="Times New Roman" panose="02020603050405020304" pitchFamily="18" charset="0"/>
                <a:cs typeface="Times New Roman" panose="02020603050405020304" pitchFamily="18" charset="0"/>
              </a:rPr>
              <a:t>(x) called the characteristic function of A</a:t>
            </a:r>
          </a:p>
        </p:txBody>
      </p:sp>
      <p:sp>
        <p:nvSpPr>
          <p:cNvPr id="55300" name="Rectangle 4"/>
          <p:cNvSpPr>
            <a:spLocks noChangeArrowheads="1"/>
          </p:cNvSpPr>
          <p:nvPr/>
        </p:nvSpPr>
        <p:spPr bwMode="auto">
          <a:xfrm>
            <a:off x="1866900" y="4292601"/>
            <a:ext cx="8415338" cy="1920875"/>
          </a:xfrm>
          <a:prstGeom prst="rect">
            <a:avLst/>
          </a:prstGeom>
          <a:noFill/>
          <a:ln w="12700" cap="sq">
            <a:noFill/>
            <a:miter lim="800000"/>
            <a:headEnd type="none" w="sm" len="sm"/>
            <a:tailEnd type="none" w="sm" len="sm"/>
          </a:ln>
          <a:effectLst/>
        </p:spPr>
        <p:txBody>
          <a:bodyPr>
            <a:spAutoFit/>
          </a:bodyPr>
          <a:lstStyle/>
          <a:p>
            <a:pPr marL="381000">
              <a:defRPr/>
            </a:pPr>
            <a:r>
              <a:rPr lang="en-US" sz="3000" dirty="0">
                <a:latin typeface="Times New Roman" panose="02020603050405020304" pitchFamily="18" charset="0"/>
                <a:cs typeface="Times New Roman" panose="02020603050405020304" pitchFamily="18" charset="0"/>
              </a:rPr>
              <a:t>This set maps universe X to a set of two elements.</a:t>
            </a:r>
          </a:p>
          <a:p>
            <a:pPr marL="381000">
              <a:defRPr/>
            </a:pPr>
            <a:r>
              <a:rPr lang="en-US" sz="3000" dirty="0">
                <a:latin typeface="Times New Roman" panose="02020603050405020304" pitchFamily="18" charset="0"/>
                <a:cs typeface="Times New Roman" panose="02020603050405020304" pitchFamily="18" charset="0"/>
              </a:rPr>
              <a:t>For any element x of universe X, characteristic</a:t>
            </a:r>
          </a:p>
          <a:p>
            <a:pPr marL="381000">
              <a:defRPr/>
            </a:pPr>
            <a:r>
              <a:rPr lang="en-US" sz="3000" dirty="0">
                <a:latin typeface="Times New Roman" panose="02020603050405020304" pitchFamily="18" charset="0"/>
                <a:cs typeface="Times New Roman" panose="02020603050405020304" pitchFamily="18" charset="0"/>
              </a:rPr>
              <a:t>function </a:t>
            </a:r>
            <a:r>
              <a:rPr lang="en-US" sz="3000" dirty="0" err="1">
                <a:latin typeface="Times New Roman" panose="02020603050405020304" pitchFamily="18" charset="0"/>
                <a:cs typeface="Times New Roman" panose="02020603050405020304" pitchFamily="18" charset="0"/>
              </a:rPr>
              <a:t>f</a:t>
            </a:r>
            <a:r>
              <a:rPr lang="en-US" sz="3000" baseline="-25000" dirty="0" err="1">
                <a:latin typeface="Times New Roman" panose="02020603050405020304" pitchFamily="18" charset="0"/>
                <a:cs typeface="Times New Roman" panose="02020603050405020304" pitchFamily="18" charset="0"/>
              </a:rPr>
              <a:t>A</a:t>
            </a:r>
            <a:r>
              <a:rPr lang="en-US" sz="3000" dirty="0">
                <a:latin typeface="Times New Roman" panose="02020603050405020304" pitchFamily="18" charset="0"/>
                <a:cs typeface="Times New Roman" panose="02020603050405020304" pitchFamily="18" charset="0"/>
              </a:rPr>
              <a:t>(x) is equal to 1 if x is an element of set</a:t>
            </a:r>
          </a:p>
          <a:p>
            <a:pPr marL="381000">
              <a:defRPr/>
            </a:pPr>
            <a:r>
              <a:rPr lang="en-US" sz="3000" dirty="0">
                <a:latin typeface="Times New Roman" panose="02020603050405020304" pitchFamily="18" charset="0"/>
                <a:cs typeface="Times New Roman" panose="02020603050405020304" pitchFamily="18" charset="0"/>
              </a:rPr>
              <a:t>A, and is equal to 0 if x is not an element of A.</a:t>
            </a:r>
          </a:p>
        </p:txBody>
      </p:sp>
      <p:pic>
        <p:nvPicPr>
          <p:cNvPr id="47109" name="Picture 62" descr="G:\books\Pe_uk\Powerpoint\Negnevitsky\final\ppt\ch04\WMF\Slide04-14.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6026" y="2895601"/>
            <a:ext cx="315277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59" name="Rectangle 63"/>
          <p:cNvSpPr>
            <a:spLocks noChangeArrowheads="1"/>
          </p:cNvSpPr>
          <p:nvPr/>
        </p:nvSpPr>
        <p:spPr bwMode="auto">
          <a:xfrm>
            <a:off x="2197100" y="3243264"/>
            <a:ext cx="4087979" cy="553998"/>
          </a:xfrm>
          <a:prstGeom prst="rect">
            <a:avLst/>
          </a:prstGeom>
          <a:noFill/>
          <a:ln w="12700" cap="sq">
            <a:noFill/>
            <a:miter lim="800000"/>
            <a:headEnd type="none" w="sm" len="sm"/>
            <a:tailEnd type="none" w="sm" len="sm"/>
          </a:ln>
          <a:effectLst/>
        </p:spPr>
        <p:txBody>
          <a:bodyPr wrap="none">
            <a:spAutoFit/>
          </a:bodyPr>
          <a:lstStyle/>
          <a:p>
            <a:pPr eaLnBrk="1" hangingPunct="1">
              <a:defRPr/>
            </a:pPr>
            <a:r>
              <a:rPr lang="en-US" sz="3000" dirty="0" err="1">
                <a:latin typeface="Times New Roman" panose="02020603050405020304" pitchFamily="18" charset="0"/>
                <a:cs typeface="Times New Roman" panose="02020603050405020304" pitchFamily="18" charset="0"/>
              </a:rPr>
              <a:t>f</a:t>
            </a:r>
            <a:r>
              <a:rPr lang="en-US" sz="3000" baseline="-25000" dirty="0" err="1">
                <a:latin typeface="Times New Roman" panose="02020603050405020304" pitchFamily="18" charset="0"/>
                <a:cs typeface="Times New Roman" panose="02020603050405020304" pitchFamily="18" charset="0"/>
              </a:rPr>
              <a:t>A</a:t>
            </a:r>
            <a:r>
              <a:rPr lang="en-US" sz="3000" dirty="0">
                <a:latin typeface="Times New Roman" panose="02020603050405020304" pitchFamily="18" charset="0"/>
                <a:cs typeface="Times New Roman" panose="02020603050405020304" pitchFamily="18" charset="0"/>
              </a:rPr>
              <a:t>(x): X ® {0, 1},  where</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1972911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1800225" y="260351"/>
            <a:ext cx="8377238" cy="1463675"/>
          </a:xfrm>
          <a:prstGeom prst="rect">
            <a:avLst/>
          </a:prstGeom>
          <a:noFill/>
          <a:ln w="12700" cap="sq">
            <a:noFill/>
            <a:miter lim="800000"/>
            <a:headEnd type="none" w="sm" len="sm"/>
            <a:tailEnd type="none" w="sm" len="sm"/>
          </a:ln>
          <a:effectLst/>
        </p:spPr>
        <p:txBody>
          <a:bodyPr>
            <a:spAutoFit/>
          </a:bodyPr>
          <a:lstStyle/>
          <a:p>
            <a:pPr marL="381000" indent="-381000">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In the fuzzy theory, fuzzy set A of universe X is defined by function m</a:t>
            </a:r>
            <a:r>
              <a:rPr lang="en-US" sz="3000" baseline="-25000" dirty="0">
                <a:latin typeface="Times New Roman" panose="02020603050405020304" pitchFamily="18" charset="0"/>
                <a:cs typeface="Times New Roman" panose="02020603050405020304" pitchFamily="18" charset="0"/>
              </a:rPr>
              <a:t>A</a:t>
            </a:r>
            <a:r>
              <a:rPr lang="en-US" sz="3000" dirty="0">
                <a:latin typeface="Times New Roman" panose="02020603050405020304" pitchFamily="18" charset="0"/>
                <a:cs typeface="Times New Roman" panose="02020603050405020304" pitchFamily="18" charset="0"/>
              </a:rPr>
              <a:t>(x) called the membership function of set A</a:t>
            </a:r>
          </a:p>
        </p:txBody>
      </p:sp>
      <p:sp>
        <p:nvSpPr>
          <p:cNvPr id="56323" name="Rectangle 3"/>
          <p:cNvSpPr>
            <a:spLocks noChangeArrowheads="1"/>
          </p:cNvSpPr>
          <p:nvPr/>
        </p:nvSpPr>
        <p:spPr bwMode="auto">
          <a:xfrm>
            <a:off x="1800226" y="1955800"/>
            <a:ext cx="8482013" cy="1403350"/>
          </a:xfrm>
          <a:prstGeom prst="rect">
            <a:avLst/>
          </a:prstGeom>
          <a:noFill/>
          <a:ln w="12700" cap="sq">
            <a:noFill/>
            <a:miter lim="800000"/>
            <a:headEnd type="none" w="sm" len="sm"/>
            <a:tailEnd type="none" w="sm" len="sm"/>
          </a:ln>
          <a:effectLst/>
        </p:spPr>
        <p:txBody>
          <a:bodyPr>
            <a:spAutoFit/>
          </a:bodyPr>
          <a:lstStyle/>
          <a:p>
            <a:pPr marL="381000">
              <a:defRPr/>
            </a:pPr>
            <a:r>
              <a:rPr lang="en-US" sz="2800" dirty="0">
                <a:latin typeface="Symbol" pitchFamily="18" charset="2"/>
              </a:rPr>
              <a:t>m</a:t>
            </a:r>
            <a:r>
              <a:rPr lang="en-US" sz="2800" baseline="-25000" dirty="0"/>
              <a:t>A</a:t>
            </a:r>
            <a:r>
              <a:rPr lang="en-US" sz="2800" dirty="0"/>
              <a:t>(x): X </a:t>
            </a:r>
            <a:r>
              <a:rPr lang="en-US" sz="2800" dirty="0">
                <a:latin typeface="Symbol" pitchFamily="18" charset="2"/>
              </a:rPr>
              <a:t>®</a:t>
            </a:r>
            <a:r>
              <a:rPr lang="en-US" sz="2800" dirty="0"/>
              <a:t> [0, 1], where </a:t>
            </a:r>
            <a:r>
              <a:rPr lang="en-US" sz="2800" dirty="0">
                <a:latin typeface="Symbol" pitchFamily="18" charset="2"/>
              </a:rPr>
              <a:t>m</a:t>
            </a:r>
            <a:r>
              <a:rPr lang="en-US" sz="2800" baseline="-25000" dirty="0"/>
              <a:t>A</a:t>
            </a:r>
            <a:r>
              <a:rPr lang="en-US" sz="2800" dirty="0"/>
              <a:t>(x) = 1 if x is totally in A;</a:t>
            </a:r>
          </a:p>
          <a:p>
            <a:pPr marL="381000">
              <a:defRPr/>
            </a:pPr>
            <a:r>
              <a:rPr lang="en-US" sz="2800" dirty="0"/>
              <a:t>			              </a:t>
            </a:r>
            <a:r>
              <a:rPr lang="en-US" sz="2800" dirty="0">
                <a:latin typeface="Symbol" pitchFamily="18" charset="2"/>
              </a:rPr>
              <a:t>m</a:t>
            </a:r>
            <a:r>
              <a:rPr lang="en-US" sz="2800" baseline="-25000" dirty="0"/>
              <a:t>A</a:t>
            </a:r>
            <a:r>
              <a:rPr lang="en-US" sz="2800" dirty="0"/>
              <a:t> (x) = 0 if x is not in A;</a:t>
            </a:r>
          </a:p>
          <a:p>
            <a:pPr marL="381000">
              <a:defRPr/>
            </a:pPr>
            <a:r>
              <a:rPr lang="en-US" sz="2800" dirty="0"/>
              <a:t>                                   0 &lt; </a:t>
            </a:r>
            <a:r>
              <a:rPr lang="en-US" sz="2800" dirty="0">
                <a:latin typeface="Symbol" pitchFamily="18" charset="2"/>
              </a:rPr>
              <a:t>m</a:t>
            </a:r>
            <a:r>
              <a:rPr lang="en-US" sz="2800" baseline="-25000" dirty="0"/>
              <a:t>A</a:t>
            </a:r>
            <a:r>
              <a:rPr lang="en-US" sz="2800" dirty="0"/>
              <a:t> (x) &lt; 1 if x is partly in A.</a:t>
            </a:r>
          </a:p>
        </p:txBody>
      </p:sp>
      <p:sp>
        <p:nvSpPr>
          <p:cNvPr id="56324" name="Rectangle 4"/>
          <p:cNvSpPr>
            <a:spLocks noChangeArrowheads="1"/>
          </p:cNvSpPr>
          <p:nvPr/>
        </p:nvSpPr>
        <p:spPr bwMode="auto">
          <a:xfrm>
            <a:off x="1819276" y="3467101"/>
            <a:ext cx="8462963" cy="2835275"/>
          </a:xfrm>
          <a:prstGeom prst="rect">
            <a:avLst/>
          </a:prstGeom>
          <a:noFill/>
          <a:ln w="12700" cap="sq">
            <a:noFill/>
            <a:miter lim="800000"/>
            <a:headEnd type="none" w="sm" len="sm"/>
            <a:tailEnd type="none" w="sm" len="sm"/>
          </a:ln>
          <a:effectLst/>
        </p:spPr>
        <p:txBody>
          <a:bodyPr>
            <a:spAutoFit/>
          </a:bodyPr>
          <a:lstStyle/>
          <a:p>
            <a:pPr marL="381000">
              <a:defRPr/>
            </a:pPr>
            <a:r>
              <a:rPr lang="en-US" sz="3000" dirty="0"/>
              <a:t>This set allows a continuum of possible choices.</a:t>
            </a:r>
          </a:p>
          <a:p>
            <a:pPr marL="381000">
              <a:defRPr/>
            </a:pPr>
            <a:r>
              <a:rPr lang="en-US" sz="3000" dirty="0"/>
              <a:t>For any element x of universe X, membership</a:t>
            </a:r>
          </a:p>
          <a:p>
            <a:pPr marL="381000">
              <a:defRPr/>
            </a:pPr>
            <a:r>
              <a:rPr lang="en-US" sz="3000" dirty="0"/>
              <a:t>function </a:t>
            </a:r>
            <a:r>
              <a:rPr lang="en-US" sz="3000" dirty="0">
                <a:latin typeface="Symbol" pitchFamily="18" charset="2"/>
              </a:rPr>
              <a:t>m</a:t>
            </a:r>
            <a:r>
              <a:rPr lang="en-US" sz="3000" baseline="-25000" dirty="0"/>
              <a:t>A</a:t>
            </a:r>
            <a:r>
              <a:rPr lang="en-US" sz="3000" dirty="0"/>
              <a:t>(x) equals the degree to which x is an</a:t>
            </a:r>
          </a:p>
          <a:p>
            <a:pPr marL="381000">
              <a:defRPr/>
            </a:pPr>
            <a:r>
              <a:rPr lang="en-US" sz="3000" dirty="0"/>
              <a:t>element of set A. This degree, a value between 0</a:t>
            </a:r>
          </a:p>
          <a:p>
            <a:pPr marL="381000">
              <a:defRPr/>
            </a:pPr>
            <a:r>
              <a:rPr lang="en-US" sz="3000" dirty="0"/>
              <a:t>and 1, represents the </a:t>
            </a:r>
            <a:r>
              <a:rPr lang="en-US" sz="3000" b="1" dirty="0"/>
              <a:t>degree of membership</a:t>
            </a:r>
            <a:r>
              <a:rPr lang="en-US" sz="3000" dirty="0"/>
              <a:t>, also</a:t>
            </a:r>
          </a:p>
          <a:p>
            <a:pPr marL="381000">
              <a:defRPr/>
            </a:pPr>
            <a:r>
              <a:rPr lang="en-US" sz="3000" dirty="0"/>
              <a:t>called </a:t>
            </a:r>
            <a:r>
              <a:rPr lang="en-US" sz="3000" b="1" dirty="0"/>
              <a:t>membership value</a:t>
            </a:r>
            <a:r>
              <a:rPr lang="en-US" sz="3000" dirty="0"/>
              <a:t>, of element x in set A.</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3801900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ChangeArrowheads="1"/>
          </p:cNvSpPr>
          <p:nvPr/>
        </p:nvSpPr>
        <p:spPr bwMode="auto">
          <a:xfrm>
            <a:off x="1809750" y="260351"/>
            <a:ext cx="8534400" cy="625475"/>
          </a:xfrm>
          <a:prstGeom prst="rect">
            <a:avLst/>
          </a:prstGeom>
          <a:noFill/>
          <a:ln w="12700" cap="sq">
            <a:noFill/>
            <a:miter lim="800000"/>
            <a:headEnd type="none" w="sm" len="sm"/>
            <a:tailEnd type="none" w="sm" len="sm"/>
          </a:ln>
          <a:effectLst/>
        </p:spPr>
        <p:txBody>
          <a:bodyPr>
            <a:spAutoFit/>
          </a:bodyPr>
          <a:lstStyle/>
          <a:p>
            <a:pPr eaLnBrk="1" hangingPunct="1">
              <a:defRPr/>
            </a:pPr>
            <a:r>
              <a:rPr lang="en-US" sz="3500" b="1" dirty="0"/>
              <a:t>How to represent a fuzzy set in a computer?</a:t>
            </a:r>
          </a:p>
        </p:txBody>
      </p:sp>
      <p:sp>
        <p:nvSpPr>
          <p:cNvPr id="57347" name="Rectangle 1027"/>
          <p:cNvSpPr>
            <a:spLocks noChangeArrowheads="1"/>
          </p:cNvSpPr>
          <p:nvPr/>
        </p:nvSpPr>
        <p:spPr bwMode="auto">
          <a:xfrm>
            <a:off x="1790700" y="1108076"/>
            <a:ext cx="8491538" cy="1463675"/>
          </a:xfrm>
          <a:prstGeom prst="rect">
            <a:avLst/>
          </a:prstGeom>
          <a:noFill/>
          <a:ln w="12700" cap="sq">
            <a:noFill/>
            <a:miter lim="800000"/>
            <a:headEnd type="none" w="sm" len="sm"/>
            <a:tailEnd type="none" w="sm" len="sm"/>
          </a:ln>
          <a:effectLst/>
        </p:spPr>
        <p:txBody>
          <a:bodyPr>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First, we determine the membership functions. In our “tall men” example, we can obtain fuzzy sets of tall, short and average men.</a:t>
            </a:r>
          </a:p>
        </p:txBody>
      </p:sp>
      <p:sp>
        <p:nvSpPr>
          <p:cNvPr id="57348" name="Rectangle 1028"/>
          <p:cNvSpPr>
            <a:spLocks noChangeArrowheads="1"/>
          </p:cNvSpPr>
          <p:nvPr/>
        </p:nvSpPr>
        <p:spPr bwMode="auto">
          <a:xfrm>
            <a:off x="1790700" y="2622551"/>
            <a:ext cx="8377238" cy="2862322"/>
          </a:xfrm>
          <a:prstGeom prst="rect">
            <a:avLst/>
          </a:prstGeom>
          <a:noFill/>
          <a:ln w="12700" cap="sq">
            <a:noFill/>
            <a:miter lim="800000"/>
            <a:headEnd type="none" w="sm" len="sm"/>
            <a:tailEnd type="none" w="sm" len="sm"/>
          </a:ln>
          <a:effectLst/>
        </p:spPr>
        <p:txBody>
          <a:bodyPr>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The universe of discourse – the men’s heights – consists of three sets: short, average and tall men.  As you will see, a man who is 184 cm tall is a member of the average men set with a degree of membership of 0.1, and at the same time, he is also a member of the tall men set with a degree of 0.4.</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40890219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1725614" y="257176"/>
            <a:ext cx="8491537" cy="549275"/>
          </a:xfrm>
          <a:prstGeom prst="rect">
            <a:avLst/>
          </a:prstGeom>
          <a:noFill/>
          <a:ln w="12700" cap="sq">
            <a:noFill/>
            <a:miter lim="800000"/>
            <a:headEnd type="none" w="sm" len="sm"/>
            <a:tailEnd type="none" w="sm" len="sm"/>
          </a:ln>
          <a:effectLst/>
        </p:spPr>
        <p:txBody>
          <a:bodyPr wrap="none">
            <a:spAutoFit/>
          </a:bodyPr>
          <a:lstStyle/>
          <a:p>
            <a:pPr eaLnBrk="1" hangingPunct="1">
              <a:defRPr/>
            </a:pPr>
            <a:r>
              <a:rPr lang="en-US" sz="3000" b="1" dirty="0"/>
              <a:t> Crisp and fuzzy sets of short, average and tall men</a:t>
            </a:r>
          </a:p>
        </p:txBody>
      </p:sp>
      <p:pic>
        <p:nvPicPr>
          <p:cNvPr id="50179" name="Picture 3" descr="G:\books\Pe_uk\Powerpoint\Negnevitsky\final\ppt\ch04\WMF\Slide04-17.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6214" y="836614"/>
            <a:ext cx="6459537" cy="563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13734904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idx="4294967295"/>
          </p:nvPr>
        </p:nvSpPr>
        <p:spPr>
          <a:xfrm>
            <a:off x="914401" y="592974"/>
            <a:ext cx="10507286" cy="5486400"/>
          </a:xfrm>
        </p:spPr>
        <p:txBody>
          <a:bodyPr>
            <a:noAutofit/>
          </a:bodyPr>
          <a:lstStyle/>
          <a:p>
            <a:pPr eaLnBrk="1" hangingPunct="1">
              <a:lnSpc>
                <a:spcPct val="90000"/>
              </a:lnSpc>
            </a:pPr>
            <a:r>
              <a:rPr lang="en-GB" sz="2800" b="1" dirty="0">
                <a:solidFill>
                  <a:schemeClr val="tx1"/>
                </a:solidFill>
                <a:latin typeface="Times New Roman" panose="02020603050405020304" pitchFamily="18" charset="0"/>
                <a:cs typeface="Times New Roman" panose="02020603050405020304" pitchFamily="18" charset="0"/>
              </a:rPr>
              <a:t>The notation for fuzzy sets</a:t>
            </a:r>
            <a:r>
              <a:rPr lang="en-GB" sz="2800" dirty="0">
                <a:solidFill>
                  <a:schemeClr val="tx1"/>
                </a:solidFill>
                <a:latin typeface="Times New Roman" panose="02020603050405020304" pitchFamily="18" charset="0"/>
                <a:cs typeface="Times New Roman" panose="02020603050405020304" pitchFamily="18" charset="0"/>
              </a:rPr>
              <a:t>: for the member, </a:t>
            </a:r>
            <a:r>
              <a:rPr lang="en-GB" sz="2800" i="1" dirty="0">
                <a:solidFill>
                  <a:schemeClr val="tx1"/>
                </a:solidFill>
                <a:latin typeface="Times New Roman" panose="02020603050405020304" pitchFamily="18" charset="0"/>
                <a:cs typeface="Times New Roman" panose="02020603050405020304" pitchFamily="18" charset="0"/>
              </a:rPr>
              <a:t>x</a:t>
            </a:r>
            <a:r>
              <a:rPr lang="en-GB" sz="2800" dirty="0">
                <a:solidFill>
                  <a:schemeClr val="tx1"/>
                </a:solidFill>
                <a:latin typeface="Times New Roman" panose="02020603050405020304" pitchFamily="18" charset="0"/>
                <a:cs typeface="Times New Roman" panose="02020603050405020304" pitchFamily="18" charset="0"/>
              </a:rPr>
              <a:t>, of a discrete set with membership </a:t>
            </a:r>
            <a:r>
              <a:rPr lang="en-GB" sz="2800" i="1" dirty="0">
                <a:solidFill>
                  <a:schemeClr val="tx1"/>
                </a:solidFill>
                <a:latin typeface="Times New Roman" panose="02020603050405020304" pitchFamily="18" charset="0"/>
                <a:cs typeface="Times New Roman" panose="02020603050405020304" pitchFamily="18" charset="0"/>
              </a:rPr>
              <a:t>µ, </a:t>
            </a:r>
            <a:r>
              <a:rPr lang="en-GB" sz="2800" dirty="0">
                <a:solidFill>
                  <a:schemeClr val="tx1"/>
                </a:solidFill>
                <a:latin typeface="Times New Roman" panose="02020603050405020304" pitchFamily="18" charset="0"/>
                <a:cs typeface="Times New Roman" panose="02020603050405020304" pitchFamily="18" charset="0"/>
              </a:rPr>
              <a:t>we use the notation </a:t>
            </a:r>
            <a:r>
              <a:rPr lang="en-GB" sz="2800" i="1" dirty="0">
                <a:solidFill>
                  <a:schemeClr val="tx1"/>
                </a:solidFill>
                <a:latin typeface="Times New Roman" panose="02020603050405020304" pitchFamily="18" charset="0"/>
                <a:cs typeface="Times New Roman" panose="02020603050405020304" pitchFamily="18" charset="0"/>
              </a:rPr>
              <a:t>µ</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x </a:t>
            </a:r>
            <a:r>
              <a:rPr lang="en-GB" sz="2800" dirty="0">
                <a:solidFill>
                  <a:schemeClr val="tx1"/>
                </a:solidFill>
                <a:latin typeface="Times New Roman" panose="02020603050405020304" pitchFamily="18" charset="0"/>
                <a:cs typeface="Times New Roman" panose="02020603050405020304" pitchFamily="18" charset="0"/>
              </a:rPr>
              <a:t>. In other words, x is a member of the set to degree </a:t>
            </a:r>
            <a:r>
              <a:rPr lang="en-GB" sz="2800" i="1" dirty="0">
                <a:solidFill>
                  <a:schemeClr val="tx1"/>
                </a:solidFill>
                <a:latin typeface="Times New Roman" panose="02020603050405020304" pitchFamily="18" charset="0"/>
                <a:cs typeface="Times New Roman" panose="02020603050405020304" pitchFamily="18" charset="0"/>
              </a:rPr>
              <a:t>µ</a:t>
            </a:r>
            <a:r>
              <a:rPr lang="en-GB" sz="2800" dirty="0">
                <a:solidFill>
                  <a:schemeClr val="tx1"/>
                </a:solidFill>
                <a:latin typeface="Times New Roman" panose="02020603050405020304" pitchFamily="18" charset="0"/>
                <a:cs typeface="Times New Roman" panose="02020603050405020304" pitchFamily="18" charset="0"/>
              </a:rPr>
              <a:t>.</a:t>
            </a:r>
          </a:p>
          <a:p>
            <a:pPr eaLnBrk="1" hangingPunct="1">
              <a:lnSpc>
                <a:spcPct val="90000"/>
              </a:lnSpc>
            </a:pPr>
            <a:r>
              <a:rPr lang="en-GB" sz="2800" b="1" dirty="0">
                <a:solidFill>
                  <a:schemeClr val="tx1"/>
                </a:solidFill>
                <a:latin typeface="Times New Roman" panose="02020603050405020304" pitchFamily="18" charset="0"/>
                <a:cs typeface="Times New Roman" panose="02020603050405020304" pitchFamily="18" charset="0"/>
              </a:rPr>
              <a:t>Discrete sets</a:t>
            </a:r>
            <a:r>
              <a:rPr lang="en-GB" sz="2800" dirty="0">
                <a:solidFill>
                  <a:schemeClr val="tx1"/>
                </a:solidFill>
                <a:latin typeface="Times New Roman" panose="02020603050405020304" pitchFamily="18" charset="0"/>
                <a:cs typeface="Times New Roman" panose="02020603050405020304" pitchFamily="18" charset="0"/>
              </a:rPr>
              <a:t> are defined as:</a:t>
            </a:r>
          </a:p>
          <a:p>
            <a:pPr algn="ctr" eaLnBrk="1" hangingPunct="1">
              <a:lnSpc>
                <a:spcPct val="90000"/>
              </a:lnSpc>
              <a:buFontTx/>
              <a:buNone/>
            </a:pPr>
            <a:r>
              <a:rPr lang="en-GB" sz="2800" i="1" dirty="0" smtClean="0">
                <a:solidFill>
                  <a:schemeClr val="tx1"/>
                </a:solidFill>
                <a:latin typeface="Times New Roman" panose="02020603050405020304" pitchFamily="18" charset="0"/>
                <a:cs typeface="Times New Roman" panose="02020603050405020304" pitchFamily="18" charset="0"/>
              </a:rPr>
              <a:t>A </a:t>
            </a:r>
            <a:r>
              <a:rPr lang="en-GB" sz="28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1</a:t>
            </a:r>
            <a:r>
              <a:rPr lang="en-GB" sz="28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1</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µ</a:t>
            </a:r>
            <a:r>
              <a:rPr lang="en-GB" sz="2800" baseline="-25000" dirty="0">
                <a:solidFill>
                  <a:schemeClr val="tx1"/>
                </a:solidFill>
                <a:latin typeface="Times New Roman" panose="02020603050405020304" pitchFamily="18" charset="0"/>
                <a:cs typeface="Times New Roman" panose="02020603050405020304" pitchFamily="18" charset="0"/>
              </a:rPr>
              <a:t>2</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2</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smtClean="0">
                <a:solidFill>
                  <a:schemeClr val="tx1"/>
                </a:solidFill>
                <a:latin typeface="Times New Roman" panose="02020603050405020304" pitchFamily="18" charset="0"/>
                <a:cs typeface="Times New Roman" panose="02020603050405020304" pitchFamily="18" charset="0"/>
              </a:rPr>
              <a:t>µ</a:t>
            </a:r>
            <a:r>
              <a:rPr lang="en-GB" sz="2800" i="1" baseline="-25000" dirty="0" smtClean="0">
                <a:solidFill>
                  <a:schemeClr val="tx1"/>
                </a:solidFill>
                <a:latin typeface="Times New Roman" panose="02020603050405020304" pitchFamily="18" charset="0"/>
                <a:cs typeface="Times New Roman" panose="02020603050405020304" pitchFamily="18" charset="0"/>
              </a:rPr>
              <a:t>n</a:t>
            </a:r>
            <a:r>
              <a:rPr lang="en-GB" sz="2800" b="1" dirty="0" smtClean="0">
                <a:solidFill>
                  <a:schemeClr val="tx1"/>
                </a:solidFill>
                <a:latin typeface="Times New Roman" panose="02020603050405020304" pitchFamily="18" charset="0"/>
                <a:cs typeface="Times New Roman" panose="02020603050405020304" pitchFamily="18" charset="0"/>
              </a:rPr>
              <a:t>/</a:t>
            </a:r>
            <a:r>
              <a:rPr lang="en-GB" sz="2800" i="1" dirty="0" err="1" smtClean="0">
                <a:solidFill>
                  <a:schemeClr val="tx1"/>
                </a:solidFill>
                <a:latin typeface="Times New Roman" panose="02020603050405020304" pitchFamily="18" charset="0"/>
                <a:cs typeface="Times New Roman" panose="02020603050405020304" pitchFamily="18" charset="0"/>
              </a:rPr>
              <a:t>x</a:t>
            </a:r>
            <a:r>
              <a:rPr lang="en-GB" sz="2800" i="1" baseline="-25000" dirty="0" err="1" smtClean="0">
                <a:solidFill>
                  <a:schemeClr val="tx1"/>
                </a:solidFill>
                <a:latin typeface="Times New Roman" panose="02020603050405020304" pitchFamily="18" charset="0"/>
                <a:cs typeface="Times New Roman" panose="02020603050405020304" pitchFamily="18" charset="0"/>
              </a:rPr>
              <a:t>n</a:t>
            </a:r>
            <a:endParaRPr lang="en-GB" sz="2800" i="1"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r>
              <a:rPr lang="en-GB" sz="2800" dirty="0">
                <a:solidFill>
                  <a:schemeClr val="tx1"/>
                </a:solidFill>
                <a:latin typeface="Times New Roman" panose="02020603050405020304" pitchFamily="18" charset="0"/>
                <a:cs typeface="Times New Roman" panose="02020603050405020304" pitchFamily="18" charset="0"/>
              </a:rPr>
              <a:t>or (in a more compact form</a:t>
            </a:r>
            <a:r>
              <a:rPr lang="en-GB" sz="2800" dirty="0" smtClean="0">
                <a:solidFill>
                  <a:schemeClr val="tx1"/>
                </a:solidFill>
                <a:latin typeface="Times New Roman" panose="02020603050405020304" pitchFamily="18" charset="0"/>
                <a:cs typeface="Times New Roman" panose="02020603050405020304" pitchFamily="18" charset="0"/>
              </a:rPr>
              <a:t>)</a:t>
            </a:r>
            <a:endParaRPr lang="en-GB" sz="2800" i="1"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buFontTx/>
              <a:buNone/>
            </a:pP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1 </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2 </a:t>
            </a:r>
            <a:r>
              <a:rPr lang="en-GB" sz="2800" dirty="0">
                <a:solidFill>
                  <a:schemeClr val="tx1"/>
                </a:solidFill>
                <a:latin typeface="Times New Roman" panose="02020603050405020304" pitchFamily="18" charset="0"/>
                <a:cs typeface="Times New Roman" panose="02020603050405020304" pitchFamily="18" charset="0"/>
              </a:rPr>
              <a:t>, ….. </a:t>
            </a:r>
            <a:r>
              <a:rPr lang="en-GB" sz="2800" i="1" dirty="0" err="1">
                <a:solidFill>
                  <a:schemeClr val="tx1"/>
                </a:solidFill>
                <a:latin typeface="Times New Roman" panose="02020603050405020304" pitchFamily="18" charset="0"/>
                <a:cs typeface="Times New Roman" panose="02020603050405020304" pitchFamily="18" charset="0"/>
              </a:rPr>
              <a:t>x</a:t>
            </a:r>
            <a:r>
              <a:rPr lang="en-GB" sz="2800" i="1" baseline="-25000" dirty="0" err="1">
                <a:solidFill>
                  <a:schemeClr val="tx1"/>
                </a:solidFill>
                <a:latin typeface="Times New Roman" panose="02020603050405020304" pitchFamily="18" charset="0"/>
                <a:cs typeface="Times New Roman" panose="02020603050405020304" pitchFamily="18" charset="0"/>
              </a:rPr>
              <a:t>n</a:t>
            </a:r>
            <a:r>
              <a:rPr lang="en-GB" sz="2800" i="1" baseline="-250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 members of the set </a:t>
            </a:r>
            <a:r>
              <a:rPr lang="en-GB" sz="2800" i="1" dirty="0">
                <a:solidFill>
                  <a:schemeClr val="tx1"/>
                </a:solidFill>
                <a:latin typeface="Times New Roman" panose="02020603050405020304" pitchFamily="18" charset="0"/>
                <a:cs typeface="Times New Roman" panose="02020603050405020304" pitchFamily="18" charset="0"/>
              </a:rPr>
              <a:t>A</a:t>
            </a:r>
          </a:p>
          <a:p>
            <a:pPr eaLnBrk="1" hangingPunct="1">
              <a:lnSpc>
                <a:spcPct val="90000"/>
              </a:lnSpc>
              <a:buFontTx/>
              <a:buNone/>
            </a:pP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1</a:t>
            </a:r>
            <a:r>
              <a:rPr lang="en-GB" sz="28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µ</a:t>
            </a:r>
            <a:r>
              <a:rPr lang="en-GB" sz="2800" baseline="-25000" dirty="0">
                <a:solidFill>
                  <a:schemeClr val="tx1"/>
                </a:solidFill>
                <a:latin typeface="Times New Roman" panose="02020603050405020304" pitchFamily="18" charset="0"/>
                <a:cs typeface="Times New Roman" panose="02020603050405020304" pitchFamily="18" charset="0"/>
              </a:rPr>
              <a:t>2</a:t>
            </a:r>
            <a:r>
              <a:rPr lang="en-GB" sz="2800" dirty="0">
                <a:solidFill>
                  <a:schemeClr val="tx1"/>
                </a:solidFill>
                <a:latin typeface="Times New Roman" panose="02020603050405020304" pitchFamily="18" charset="0"/>
                <a:cs typeface="Times New Roman" panose="02020603050405020304" pitchFamily="18" charset="0"/>
              </a:rPr>
              <a:t>,…..</a:t>
            </a:r>
            <a:r>
              <a:rPr lang="en-GB" sz="2800" i="1" dirty="0">
                <a:solidFill>
                  <a:schemeClr val="tx1"/>
                </a:solidFill>
                <a:latin typeface="Times New Roman" panose="02020603050405020304" pitchFamily="18" charset="0"/>
                <a:cs typeface="Times New Roman" panose="02020603050405020304" pitchFamily="18" charset="0"/>
              </a:rPr>
              <a:t>µ</a:t>
            </a:r>
            <a:r>
              <a:rPr lang="en-GB" sz="2800" i="1" baseline="-25000" dirty="0">
                <a:solidFill>
                  <a:schemeClr val="tx1"/>
                </a:solidFill>
                <a:latin typeface="Times New Roman" panose="02020603050405020304" pitchFamily="18" charset="0"/>
                <a:cs typeface="Times New Roman" panose="02020603050405020304" pitchFamily="18" charset="0"/>
              </a:rPr>
              <a:t>n</a:t>
            </a:r>
            <a:r>
              <a:rPr lang="en-GB" sz="2800" i="1" dirty="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1 </a:t>
            </a:r>
            <a:r>
              <a:rPr lang="en-GB" sz="2800" dirty="0">
                <a:solidFill>
                  <a:schemeClr val="tx1"/>
                </a:solidFill>
                <a:latin typeface="Times New Roman" panose="02020603050405020304" pitchFamily="18" charset="0"/>
                <a:cs typeface="Times New Roman" panose="02020603050405020304" pitchFamily="18" charset="0"/>
              </a:rPr>
              <a:t>, </a:t>
            </a:r>
            <a:r>
              <a:rPr lang="en-GB" sz="2800" i="1" dirty="0">
                <a:solidFill>
                  <a:schemeClr val="tx1"/>
                </a:solidFill>
                <a:latin typeface="Times New Roman" panose="02020603050405020304" pitchFamily="18" charset="0"/>
                <a:cs typeface="Times New Roman" panose="02020603050405020304" pitchFamily="18" charset="0"/>
              </a:rPr>
              <a:t>x</a:t>
            </a:r>
            <a:r>
              <a:rPr lang="en-GB" sz="2800" baseline="-25000" dirty="0">
                <a:solidFill>
                  <a:schemeClr val="tx1"/>
                </a:solidFill>
                <a:latin typeface="Times New Roman" panose="02020603050405020304" pitchFamily="18" charset="0"/>
                <a:cs typeface="Times New Roman" panose="02020603050405020304" pitchFamily="18" charset="0"/>
              </a:rPr>
              <a:t>2 </a:t>
            </a:r>
            <a:r>
              <a:rPr lang="en-GB" sz="2800" dirty="0">
                <a:solidFill>
                  <a:schemeClr val="tx1"/>
                </a:solidFill>
                <a:latin typeface="Times New Roman" panose="02020603050405020304" pitchFamily="18" charset="0"/>
                <a:cs typeface="Times New Roman" panose="02020603050405020304" pitchFamily="18" charset="0"/>
              </a:rPr>
              <a:t> ….. </a:t>
            </a:r>
            <a:r>
              <a:rPr lang="en-GB" sz="2800" i="1" dirty="0" err="1">
                <a:solidFill>
                  <a:schemeClr val="tx1"/>
                </a:solidFill>
                <a:latin typeface="Times New Roman" panose="02020603050405020304" pitchFamily="18" charset="0"/>
                <a:cs typeface="Times New Roman" panose="02020603050405020304" pitchFamily="18" charset="0"/>
              </a:rPr>
              <a:t>x</a:t>
            </a:r>
            <a:r>
              <a:rPr lang="en-GB" sz="2800" i="1" baseline="-25000" dirty="0" err="1">
                <a:solidFill>
                  <a:schemeClr val="tx1"/>
                </a:solidFill>
                <a:latin typeface="Times New Roman" panose="02020603050405020304" pitchFamily="18" charset="0"/>
                <a:cs typeface="Times New Roman" panose="02020603050405020304" pitchFamily="18" charset="0"/>
              </a:rPr>
              <a:t>n</a:t>
            </a:r>
            <a:r>
              <a:rPr lang="en-GB" sz="2800" i="1" baseline="-25000" dirty="0">
                <a:solidFill>
                  <a:schemeClr val="tx1"/>
                </a:solidFill>
                <a:latin typeface="Times New Roman" panose="02020603050405020304" pitchFamily="18" charset="0"/>
                <a:cs typeface="Times New Roman" panose="02020603050405020304" pitchFamily="18" charset="0"/>
              </a:rPr>
              <a:t> </a:t>
            </a:r>
            <a:r>
              <a:rPr lang="en-GB" sz="2800" dirty="0">
                <a:solidFill>
                  <a:schemeClr val="tx1"/>
                </a:solidFill>
                <a:latin typeface="Times New Roman" panose="02020603050405020304" pitchFamily="18" charset="0"/>
                <a:cs typeface="Times New Roman" panose="02020603050405020304" pitchFamily="18" charset="0"/>
              </a:rPr>
              <a:t>’s degree of membership.</a:t>
            </a:r>
          </a:p>
        </p:txBody>
      </p:sp>
      <p:graphicFrame>
        <p:nvGraphicFramePr>
          <p:cNvPr id="51203" name="Object 5"/>
          <p:cNvGraphicFramePr>
            <a:graphicFrameLocks noChangeAspect="1"/>
          </p:cNvGraphicFramePr>
          <p:nvPr>
            <p:extLst>
              <p:ext uri="{D42A27DB-BD31-4B8C-83A1-F6EECF244321}">
                <p14:modId xmlns:p14="http://schemas.microsoft.com/office/powerpoint/2010/main" val="1783487616"/>
              </p:ext>
            </p:extLst>
          </p:nvPr>
        </p:nvGraphicFramePr>
        <p:xfrm>
          <a:off x="4800601" y="4801978"/>
          <a:ext cx="1997075" cy="782638"/>
        </p:xfrm>
        <a:graphic>
          <a:graphicData uri="http://schemas.openxmlformats.org/presentationml/2006/ole">
            <mc:AlternateContent xmlns:mc="http://schemas.openxmlformats.org/markup-compatibility/2006">
              <mc:Choice xmlns:v="urn:schemas-microsoft-com:vml" Requires="v">
                <p:oleObj spid="_x0000_s2067" name="Bitmap Image" r:id="rId3" imgW="1552792" imgH="609524" progId="Paint.Picture">
                  <p:embed/>
                </p:oleObj>
              </mc:Choice>
              <mc:Fallback>
                <p:oleObj name="Bitmap Image" r:id="rId3" imgW="1552792" imgH="60952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1" y="4801978"/>
                        <a:ext cx="1997075" cy="782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1858672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2209800" y="609600"/>
            <a:ext cx="7924800" cy="5791200"/>
          </a:xfrm>
        </p:spPr>
        <p:txBody>
          <a:bodyPr/>
          <a:lstStyle/>
          <a:p>
            <a:pPr eaLnBrk="1" hangingPunct="1"/>
            <a:r>
              <a:rPr lang="en-GB" b="1" smtClean="0"/>
              <a:t>A continuous fuzzy set</a:t>
            </a:r>
            <a:r>
              <a:rPr lang="en-GB" smtClean="0"/>
              <a:t> </a:t>
            </a:r>
            <a:r>
              <a:rPr lang="en-GB" i="1" smtClean="0"/>
              <a:t>A can be </a:t>
            </a:r>
            <a:r>
              <a:rPr lang="en-GB" smtClean="0"/>
              <a:t>defined as:</a:t>
            </a:r>
          </a:p>
        </p:txBody>
      </p:sp>
      <p:graphicFrame>
        <p:nvGraphicFramePr>
          <p:cNvPr id="52227" name="Object 4"/>
          <p:cNvGraphicFramePr>
            <a:graphicFrameLocks noChangeAspect="1"/>
          </p:cNvGraphicFramePr>
          <p:nvPr/>
        </p:nvGraphicFramePr>
        <p:xfrm>
          <a:off x="5119689" y="1295400"/>
          <a:ext cx="1952625" cy="819150"/>
        </p:xfrm>
        <a:graphic>
          <a:graphicData uri="http://schemas.openxmlformats.org/presentationml/2006/ole">
            <mc:AlternateContent xmlns:mc="http://schemas.openxmlformats.org/markup-compatibility/2006">
              <mc:Choice xmlns:v="urn:schemas-microsoft-com:vml" Requires="v">
                <p:oleObj spid="_x0000_s3106" name="Bitmap Image" r:id="rId3" imgW="1952898" imgH="819048" progId="Paint.Picture">
                  <p:embed/>
                </p:oleObj>
              </mc:Choice>
              <mc:Fallback>
                <p:oleObj name="Bitmap Image" r:id="rId3" imgW="1952898" imgH="819048"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9689" y="1295400"/>
                        <a:ext cx="1952625" cy="819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28" name="Object 10"/>
          <p:cNvGraphicFramePr>
            <a:graphicFrameLocks noChangeAspect="1"/>
          </p:cNvGraphicFramePr>
          <p:nvPr/>
        </p:nvGraphicFramePr>
        <p:xfrm>
          <a:off x="2667000" y="2514600"/>
          <a:ext cx="4610100" cy="3771900"/>
        </p:xfrm>
        <a:graphic>
          <a:graphicData uri="http://schemas.openxmlformats.org/presentationml/2006/ole">
            <mc:AlternateContent xmlns:mc="http://schemas.openxmlformats.org/markup-compatibility/2006">
              <mc:Choice xmlns:v="urn:schemas-microsoft-com:vml" Requires="v">
                <p:oleObj spid="_x0000_s3107" name="Bitmap Image" r:id="rId5" imgW="4610744" imgH="3772427" progId="Paint.Picture">
                  <p:embed/>
                </p:oleObj>
              </mc:Choice>
              <mc:Fallback>
                <p:oleObj name="Bitmap Image" r:id="rId5" imgW="4610744" imgH="3772427" progId="Paint.Picture">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2514600"/>
                        <a:ext cx="4610100" cy="3771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229" name="Text Box 11"/>
          <p:cNvSpPr txBox="1">
            <a:spLocks noChangeArrowheads="1"/>
          </p:cNvSpPr>
          <p:nvPr/>
        </p:nvSpPr>
        <p:spPr bwMode="auto">
          <a:xfrm>
            <a:off x="7696200" y="2762250"/>
            <a:ext cx="2209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400" b="1">
                <a:latin typeface="Times New Roman" panose="02020603050405020304" pitchFamily="18" charset="0"/>
              </a:rPr>
              <a:t>Example:</a:t>
            </a:r>
            <a:r>
              <a:rPr lang="en-GB" sz="2400">
                <a:latin typeface="Times New Roman" panose="02020603050405020304" pitchFamily="18" charset="0"/>
              </a:rPr>
              <a:t> Discrete and Continuous fuzzy sets to represent the set of numbers “close to 1”</a:t>
            </a:r>
          </a:p>
        </p:txBody>
      </p:sp>
      <p:sp>
        <p:nvSpPr>
          <p:cNvPr id="52230" name="Line 12"/>
          <p:cNvSpPr>
            <a:spLocks noChangeShapeType="1"/>
          </p:cNvSpPr>
          <p:nvPr/>
        </p:nvSpPr>
        <p:spPr bwMode="auto">
          <a:xfrm>
            <a:off x="5653088" y="3505200"/>
            <a:ext cx="1981200" cy="228600"/>
          </a:xfrm>
          <a:prstGeom prst="line">
            <a:avLst/>
          </a:prstGeom>
          <a:noFill/>
          <a:ln w="952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31" name="Line 13"/>
          <p:cNvSpPr>
            <a:spLocks noChangeShapeType="1"/>
          </p:cNvSpPr>
          <p:nvPr/>
        </p:nvSpPr>
        <p:spPr bwMode="auto">
          <a:xfrm>
            <a:off x="5272088" y="3048000"/>
            <a:ext cx="24384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32" name="Text Box 14"/>
          <p:cNvSpPr txBox="1">
            <a:spLocks noChangeArrowheads="1"/>
          </p:cNvSpPr>
          <p:nvPr/>
        </p:nvSpPr>
        <p:spPr bwMode="auto">
          <a:xfrm>
            <a:off x="6096000" y="6019801"/>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50000"/>
              </a:spcBef>
              <a:buClrTx/>
              <a:buSzTx/>
              <a:buFontTx/>
              <a:buNone/>
            </a:pPr>
            <a:r>
              <a:rPr lang="en-GB" sz="2000">
                <a:latin typeface="Times New Roman" panose="02020603050405020304" pitchFamily="18" charset="0"/>
              </a:rPr>
              <a:t>numbers</a:t>
            </a:r>
          </a:p>
        </p:txBody>
      </p:sp>
      <p:sp>
        <p:nvSpPr>
          <p:cNvPr id="52233" name="Rectangle 15"/>
          <p:cNvSpPr>
            <a:spLocks noChangeArrowheads="1"/>
          </p:cNvSpPr>
          <p:nvPr/>
        </p:nvSpPr>
        <p:spPr bwMode="auto">
          <a:xfrm>
            <a:off x="2286000" y="2438401"/>
            <a:ext cx="4651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r>
              <a:rPr lang="en-GB" sz="2800">
                <a:latin typeface="Times New Roman" panose="02020603050405020304" pitchFamily="18" charset="0"/>
              </a:rPr>
              <a:t>µ</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27</a:t>
            </a:fld>
            <a:endParaRPr lang="en-US" dirty="0"/>
          </a:p>
        </p:txBody>
      </p:sp>
    </p:spTree>
    <p:extLst>
      <p:ext uri="{BB962C8B-B14F-4D97-AF65-F5344CB8AC3E}">
        <p14:creationId xmlns:p14="http://schemas.microsoft.com/office/powerpoint/2010/main" val="8610172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2819400" y="914401"/>
            <a:ext cx="7162800" cy="50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a:spcBef>
                <a:spcPct val="50000"/>
              </a:spcBef>
              <a:buClrTx/>
              <a:buSzTx/>
              <a:buFontTx/>
              <a:buNone/>
            </a:pPr>
            <a:r>
              <a:rPr lang="en-US" sz="2800" b="1">
                <a:latin typeface="Times New Roman" panose="02020603050405020304" pitchFamily="18" charset="0"/>
              </a:rPr>
              <a:t>Various Types of Membership Functions</a:t>
            </a:r>
          </a:p>
          <a:p>
            <a:pPr>
              <a:spcBef>
                <a:spcPct val="50000"/>
              </a:spcBef>
              <a:buClrTx/>
              <a:buSzTx/>
              <a:buFontTx/>
              <a:buChar char="•"/>
            </a:pPr>
            <a:r>
              <a:rPr lang="en-US" sz="2800">
                <a:latin typeface="Times New Roman" panose="02020603050405020304" pitchFamily="18" charset="0"/>
              </a:rPr>
              <a:t>  S-shaped function</a:t>
            </a:r>
          </a:p>
          <a:p>
            <a:pPr>
              <a:spcBef>
                <a:spcPct val="50000"/>
              </a:spcBef>
              <a:buClrTx/>
              <a:buSzTx/>
              <a:buFontTx/>
              <a:buChar char="•"/>
            </a:pPr>
            <a:r>
              <a:rPr lang="en-US" sz="2800">
                <a:latin typeface="Times New Roman" panose="02020603050405020304" pitchFamily="18" charset="0"/>
              </a:rPr>
              <a:t>  </a:t>
            </a:r>
            <a:r>
              <a:rPr lang="en-GB" sz="2800">
                <a:latin typeface="Times New Roman" panose="02020603050405020304" pitchFamily="18" charset="0"/>
              </a:rPr>
              <a:t>Z-shaped function</a:t>
            </a:r>
            <a:endParaRPr lang="en-US" sz="2800">
              <a:latin typeface="Times New Roman" panose="02020603050405020304" pitchFamily="18" charset="0"/>
            </a:endParaRPr>
          </a:p>
          <a:p>
            <a:pPr>
              <a:spcBef>
                <a:spcPct val="50000"/>
              </a:spcBef>
              <a:buClrTx/>
              <a:buSzTx/>
              <a:buFontTx/>
              <a:buChar char="•"/>
            </a:pPr>
            <a:r>
              <a:rPr lang="en-GB" sz="2800">
                <a:latin typeface="Times New Roman" panose="02020603050405020304" pitchFamily="18" charset="0"/>
              </a:rPr>
              <a:t>  Triangular Membership Function </a:t>
            </a:r>
          </a:p>
          <a:p>
            <a:pPr>
              <a:spcBef>
                <a:spcPct val="50000"/>
              </a:spcBef>
              <a:buClrTx/>
              <a:buSzTx/>
              <a:buFontTx/>
              <a:buChar char="•"/>
            </a:pPr>
            <a:r>
              <a:rPr lang="en-GB" sz="2800">
                <a:latin typeface="Times New Roman" panose="02020603050405020304" pitchFamily="18" charset="0"/>
              </a:rPr>
              <a:t>  Trapezoidal Membership Function </a:t>
            </a:r>
          </a:p>
          <a:p>
            <a:pPr>
              <a:spcBef>
                <a:spcPct val="50000"/>
              </a:spcBef>
              <a:buClrTx/>
              <a:buSzTx/>
              <a:buFontTx/>
              <a:buChar char="•"/>
            </a:pPr>
            <a:r>
              <a:rPr lang="en-GB" sz="2800">
                <a:latin typeface="Times New Roman" panose="02020603050405020304" pitchFamily="18" charset="0"/>
              </a:rPr>
              <a:t>  Gaussian Distribution Function </a:t>
            </a:r>
          </a:p>
          <a:p>
            <a:pPr>
              <a:spcBef>
                <a:spcPct val="50000"/>
              </a:spcBef>
              <a:buClrTx/>
              <a:buSzTx/>
              <a:buFontTx/>
              <a:buChar char="•"/>
            </a:pPr>
            <a:r>
              <a:rPr lang="en-GB" sz="2800">
                <a:latin typeface="Times New Roman" panose="02020603050405020304" pitchFamily="18" charset="0"/>
              </a:rPr>
              <a:t>  </a:t>
            </a:r>
            <a:r>
              <a:rPr lang="en-GB" sz="2400">
                <a:latin typeface="Times New Roman" panose="02020603050405020304" pitchFamily="18" charset="0"/>
              </a:rPr>
              <a:t>Pi function</a:t>
            </a:r>
            <a:endParaRPr lang="en-GB" sz="2800">
              <a:latin typeface="Times New Roman" panose="02020603050405020304" pitchFamily="18" charset="0"/>
            </a:endParaRPr>
          </a:p>
          <a:p>
            <a:pPr>
              <a:spcBef>
                <a:spcPct val="50000"/>
              </a:spcBef>
              <a:buClrTx/>
              <a:buSzTx/>
              <a:buFontTx/>
              <a:buChar char="•"/>
            </a:pPr>
            <a:r>
              <a:rPr lang="en-GB" sz="2800">
                <a:latin typeface="Times New Roman" panose="02020603050405020304" pitchFamily="18" charset="0"/>
              </a:rPr>
              <a:t>  Vicinity function </a:t>
            </a:r>
            <a:endParaRPr lang="en-US" sz="2800">
              <a:latin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28</a:t>
            </a:fld>
            <a:endParaRPr lang="en-US" dirty="0"/>
          </a:p>
        </p:txBody>
      </p:sp>
    </p:spTree>
    <p:extLst>
      <p:ext uri="{BB962C8B-B14F-4D97-AF65-F5344CB8AC3E}">
        <p14:creationId xmlns:p14="http://schemas.microsoft.com/office/powerpoint/2010/main" val="25658124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p:cNvSpPr>
            <a:spLocks noChangeArrowheads="1"/>
          </p:cNvSpPr>
          <p:nvPr/>
        </p:nvSpPr>
        <p:spPr bwMode="auto">
          <a:xfrm>
            <a:off x="1524001" y="256475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endParaRPr lang="en-US" sz="2400">
              <a:latin typeface="Times New Roman" panose="02020603050405020304" pitchFamily="18" charset="0"/>
            </a:endParaRPr>
          </a:p>
        </p:txBody>
      </p:sp>
      <p:graphicFrame>
        <p:nvGraphicFramePr>
          <p:cNvPr id="60419" name="Object 2"/>
          <p:cNvGraphicFramePr>
            <a:graphicFrameLocks noChangeAspect="1"/>
          </p:cNvGraphicFramePr>
          <p:nvPr>
            <p:extLst>
              <p:ext uri="{D42A27DB-BD31-4B8C-83A1-F6EECF244321}">
                <p14:modId xmlns:p14="http://schemas.microsoft.com/office/powerpoint/2010/main" val="3266536116"/>
              </p:ext>
            </p:extLst>
          </p:nvPr>
        </p:nvGraphicFramePr>
        <p:xfrm>
          <a:off x="1519238" y="1795463"/>
          <a:ext cx="8604250" cy="1976437"/>
        </p:xfrm>
        <a:graphic>
          <a:graphicData uri="http://schemas.openxmlformats.org/presentationml/2006/ole">
            <mc:AlternateContent xmlns:mc="http://schemas.openxmlformats.org/markup-compatibility/2006">
              <mc:Choice xmlns:v="urn:schemas-microsoft-com:vml" Requires="v">
                <p:oleObj spid="_x0000_s21508" name="Document" r:id="rId3" imgW="5522002" imgH="1271901" progId="Word.Document.8">
                  <p:embed/>
                </p:oleObj>
              </mc:Choice>
              <mc:Fallback>
                <p:oleObj name="Document" r:id="rId3" imgW="5522002" imgH="1271901" progId="Word.Document.8">
                  <p:embed/>
                  <p:pic>
                    <p:nvPicPr>
                      <p:cNvPr id="0" name=""/>
                      <p:cNvPicPr>
                        <a:picLocks noChangeAspect="1" noChangeArrowheads="1"/>
                      </p:cNvPicPr>
                      <p:nvPr/>
                    </p:nvPicPr>
                    <p:blipFill>
                      <a:blip r:embed="rId4"/>
                      <a:srcRect/>
                      <a:stretch>
                        <a:fillRect/>
                      </a:stretch>
                    </p:blipFill>
                    <p:spPr bwMode="auto">
                      <a:xfrm>
                        <a:off x="1519238" y="1795463"/>
                        <a:ext cx="8604250" cy="197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0420" name="Text Box 6"/>
          <p:cNvSpPr txBox="1">
            <a:spLocks noChangeArrowheads="1"/>
          </p:cNvSpPr>
          <p:nvPr/>
        </p:nvSpPr>
        <p:spPr bwMode="auto">
          <a:xfrm>
            <a:off x="3276600" y="762000"/>
            <a:ext cx="6096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algn="ctr">
              <a:spcBef>
                <a:spcPct val="50000"/>
              </a:spcBef>
              <a:buClrTx/>
              <a:buSzTx/>
              <a:buFontTx/>
              <a:buNone/>
            </a:pPr>
            <a:r>
              <a:rPr lang="en-US" sz="3200">
                <a:latin typeface="Times New Roman" panose="02020603050405020304" pitchFamily="18" charset="0"/>
              </a:rPr>
              <a:t>S-shaped function</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29</a:t>
            </a:fld>
            <a:endParaRPr lang="en-US" dirty="0"/>
          </a:p>
        </p:txBody>
      </p:sp>
    </p:spTree>
    <p:extLst>
      <p:ext uri="{BB962C8B-B14F-4D97-AF65-F5344CB8AC3E}">
        <p14:creationId xmlns:p14="http://schemas.microsoft.com/office/powerpoint/2010/main" val="40790793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1129553" y="651810"/>
            <a:ext cx="9937376" cy="2862322"/>
          </a:xfrm>
          <a:prstGeom prst="rect">
            <a:avLst/>
          </a:prstGeom>
          <a:noFill/>
          <a:ln w="12700" cap="sq">
            <a:noFill/>
            <a:miter lim="800000"/>
            <a:headEnd type="none" w="sm" len="sm"/>
            <a:tailEnd type="none" w="sm" len="sm"/>
          </a:ln>
          <a:effectLst/>
        </p:spPr>
        <p:txBody>
          <a:bodyPr wrap="square">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Boolean logic uses sharp distinctions. It forces us to draw lines between members of a class and non- members. For instance, we may say, Tom is tall because his height is 181 cm. If we drew a line at 180 cm, we would find that David, who is 179 cm, is small. Is David really a small man or we have just drawn an arbitrary line in the sand?</a:t>
            </a:r>
          </a:p>
        </p:txBody>
      </p:sp>
      <p:sp>
        <p:nvSpPr>
          <p:cNvPr id="44035" name="Rectangle 3"/>
          <p:cNvSpPr>
            <a:spLocks noChangeArrowheads="1"/>
          </p:cNvSpPr>
          <p:nvPr/>
        </p:nvSpPr>
        <p:spPr bwMode="auto">
          <a:xfrm>
            <a:off x="1129552" y="3667126"/>
            <a:ext cx="10125635" cy="1920875"/>
          </a:xfrm>
          <a:prstGeom prst="rect">
            <a:avLst/>
          </a:prstGeom>
          <a:noFill/>
          <a:ln w="12700" cap="sq">
            <a:noFill/>
            <a:miter lim="800000"/>
            <a:headEnd type="none" w="sm" len="sm"/>
            <a:tailEnd type="none" w="sm" len="sm"/>
          </a:ln>
          <a:effectLst/>
        </p:spPr>
        <p:txBody>
          <a:bodyPr wrap="square">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Fuzzy logic reflects how people think. It attempts to model our sense of words, our decision making and our common sense. As a result, it is leading to new, more </a:t>
            </a:r>
            <a:r>
              <a:rPr lang="en-US" sz="3000" dirty="0" smtClean="0">
                <a:latin typeface="Times New Roman" panose="02020603050405020304" pitchFamily="18" charset="0"/>
                <a:cs typeface="Times New Roman" panose="02020603050405020304" pitchFamily="18" charset="0"/>
              </a:rPr>
              <a:t>human, intelligent </a:t>
            </a:r>
            <a:r>
              <a:rPr lang="en-US" sz="3000" dirty="0">
                <a:latin typeface="Times New Roman" panose="02020603050405020304" pitchFamily="18" charset="0"/>
                <a:cs typeface="Times New Roman" panose="02020603050405020304" pitchFamily="18" charset="0"/>
              </a:rPr>
              <a:t>systems.</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4174963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pPr eaLnBrk="1" hangingPunct="1">
              <a:defRPr/>
            </a:pPr>
            <a:r>
              <a:rPr lang="en-US" sz="3800"/>
              <a:t>Graphical Representation of S-Shaped Function</a:t>
            </a:r>
          </a:p>
        </p:txBody>
      </p:sp>
      <p:graphicFrame>
        <p:nvGraphicFramePr>
          <p:cNvPr id="61443" name="Object 2"/>
          <p:cNvGraphicFramePr>
            <a:graphicFrameLocks noChangeAspect="1"/>
          </p:cNvGraphicFramePr>
          <p:nvPr>
            <p:ph idx="1"/>
            <p:extLst>
              <p:ext uri="{D42A27DB-BD31-4B8C-83A1-F6EECF244321}">
                <p14:modId xmlns:p14="http://schemas.microsoft.com/office/powerpoint/2010/main" val="1429730183"/>
              </p:ext>
            </p:extLst>
          </p:nvPr>
        </p:nvGraphicFramePr>
        <p:xfrm>
          <a:off x="1995488" y="2457450"/>
          <a:ext cx="8763000" cy="3763963"/>
        </p:xfrm>
        <a:graphic>
          <a:graphicData uri="http://schemas.openxmlformats.org/presentationml/2006/ole">
            <mc:AlternateContent xmlns:mc="http://schemas.openxmlformats.org/markup-compatibility/2006">
              <mc:Choice xmlns:v="urn:schemas-microsoft-com:vml" Requires="v">
                <p:oleObj spid="_x0000_s20484" name="Document" r:id="rId3" imgW="5493216" imgH="2358497" progId="Word.Document.8">
                  <p:embed/>
                </p:oleObj>
              </mc:Choice>
              <mc:Fallback>
                <p:oleObj name="Document" r:id="rId3" imgW="5493216" imgH="2358497" progId="Word.Document.8">
                  <p:embed/>
                  <p:pic>
                    <p:nvPicPr>
                      <p:cNvPr id="0" name=""/>
                      <p:cNvPicPr>
                        <a:picLocks noChangeAspect="1" noChangeArrowheads="1"/>
                      </p:cNvPicPr>
                      <p:nvPr/>
                    </p:nvPicPr>
                    <p:blipFill>
                      <a:blip r:embed="rId4"/>
                      <a:srcRect/>
                      <a:stretch>
                        <a:fillRect/>
                      </a:stretch>
                    </p:blipFill>
                    <p:spPr bwMode="auto">
                      <a:xfrm>
                        <a:off x="1995488" y="2457450"/>
                        <a:ext cx="8763000" cy="3763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30</a:t>
            </a:fld>
            <a:endParaRPr lang="en-US" dirty="0"/>
          </a:p>
        </p:txBody>
      </p:sp>
    </p:spTree>
    <p:extLst>
      <p:ext uri="{BB962C8B-B14F-4D97-AF65-F5344CB8AC3E}">
        <p14:creationId xmlns:p14="http://schemas.microsoft.com/office/powerpoint/2010/main" val="33444059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eaLnBrk="1" hangingPunct="1">
              <a:defRPr/>
            </a:pPr>
            <a:r>
              <a:rPr lang="en-US"/>
              <a:t>Z-Shaped Function</a:t>
            </a:r>
          </a:p>
        </p:txBody>
      </p:sp>
      <p:sp>
        <p:nvSpPr>
          <p:cNvPr id="62467" name="Rectangle 3"/>
          <p:cNvSpPr>
            <a:spLocks noGrp="1" noChangeArrowheads="1"/>
          </p:cNvSpPr>
          <p:nvPr>
            <p:ph type="body" sz="half" idx="1"/>
          </p:nvPr>
        </p:nvSpPr>
        <p:spPr>
          <a:xfrm>
            <a:off x="2423410" y="1798820"/>
            <a:ext cx="7696200" cy="1143000"/>
          </a:xfrm>
        </p:spPr>
        <p:txBody>
          <a:bodyPr/>
          <a:lstStyle/>
          <a:p>
            <a:pPr algn="just">
              <a:spcBef>
                <a:spcPct val="0"/>
              </a:spcBef>
              <a:buClrTx/>
              <a:buSzTx/>
              <a:buFont typeface="Arial" panose="020B0604020202020204" pitchFamily="34" charset="0"/>
              <a:buChar char="●"/>
            </a:pPr>
            <a:r>
              <a:rPr lang="en-GB" sz="2400" dirty="0"/>
              <a:t>It represents an asymmetrical polynomial curve open to the left. </a:t>
            </a:r>
          </a:p>
          <a:p>
            <a:pPr algn="just">
              <a:spcBef>
                <a:spcPct val="0"/>
              </a:spcBef>
              <a:buClrTx/>
              <a:buSzTx/>
              <a:buFont typeface="Arial" panose="020B0604020202020204" pitchFamily="34" charset="0"/>
              <a:buChar char="●"/>
            </a:pPr>
            <a:r>
              <a:rPr lang="en-GB" sz="2400" dirty="0"/>
              <a:t>Z-membership function may be defined as follows:</a:t>
            </a:r>
            <a:endParaRPr lang="en-US" sz="2400" dirty="0"/>
          </a:p>
          <a:p>
            <a:pPr eaLnBrk="1" hangingPunct="1"/>
            <a:endParaRPr lang="en-US" sz="2400" dirty="0"/>
          </a:p>
        </p:txBody>
      </p:sp>
      <p:graphicFrame>
        <p:nvGraphicFramePr>
          <p:cNvPr id="62468" name="Object 2"/>
          <p:cNvGraphicFramePr>
            <a:graphicFrameLocks noChangeAspect="1"/>
          </p:cNvGraphicFramePr>
          <p:nvPr>
            <p:ph sz="half" idx="2"/>
            <p:extLst>
              <p:ext uri="{D42A27DB-BD31-4B8C-83A1-F6EECF244321}">
                <p14:modId xmlns:p14="http://schemas.microsoft.com/office/powerpoint/2010/main" val="2911955601"/>
              </p:ext>
            </p:extLst>
          </p:nvPr>
        </p:nvGraphicFramePr>
        <p:xfrm>
          <a:off x="1404938" y="3032125"/>
          <a:ext cx="10339387" cy="2381250"/>
        </p:xfrm>
        <a:graphic>
          <a:graphicData uri="http://schemas.openxmlformats.org/presentationml/2006/ole">
            <mc:AlternateContent xmlns:mc="http://schemas.openxmlformats.org/markup-compatibility/2006">
              <mc:Choice xmlns:v="urn:schemas-microsoft-com:vml" Requires="v">
                <p:oleObj spid="_x0000_s18436" name="Document" r:id="rId3" imgW="5522002" imgH="1271901" progId="Word.Document.8">
                  <p:embed/>
                </p:oleObj>
              </mc:Choice>
              <mc:Fallback>
                <p:oleObj name="Document" r:id="rId3" imgW="5522002" imgH="1271901" progId="Word.Document.8">
                  <p:embed/>
                  <p:pic>
                    <p:nvPicPr>
                      <p:cNvPr id="0" name=""/>
                      <p:cNvPicPr>
                        <a:picLocks noChangeAspect="1" noChangeArrowheads="1"/>
                      </p:cNvPicPr>
                      <p:nvPr/>
                    </p:nvPicPr>
                    <p:blipFill>
                      <a:blip r:embed="rId4"/>
                      <a:srcRect/>
                      <a:stretch>
                        <a:fillRect/>
                      </a:stretch>
                    </p:blipFill>
                    <p:spPr bwMode="auto">
                      <a:xfrm>
                        <a:off x="1404938" y="3032125"/>
                        <a:ext cx="10339387" cy="2381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pPr>
              <a:defRPr/>
            </a:pPr>
            <a:r>
              <a:rPr lang="en-US" smtClean="0"/>
              <a:t>CSE-5203 Computational Intelligence</a:t>
            </a:r>
            <a:endParaRPr lang="en-US"/>
          </a:p>
        </p:txBody>
      </p:sp>
      <p:sp>
        <p:nvSpPr>
          <p:cNvPr id="3" name="Slide Number Placeholder 2"/>
          <p:cNvSpPr>
            <a:spLocks noGrp="1"/>
          </p:cNvSpPr>
          <p:nvPr>
            <p:ph type="sldNum" sz="quarter" idx="12"/>
          </p:nvPr>
        </p:nvSpPr>
        <p:spPr/>
        <p:txBody>
          <a:bodyPr/>
          <a:lstStyle/>
          <a:p>
            <a:pPr>
              <a:defRPr/>
            </a:pPr>
            <a:fld id="{7125CC00-9389-4C72-9B6A-0F9544E32F9D}" type="slidenum">
              <a:rPr lang="en-US" smtClean="0"/>
              <a:pPr>
                <a:defRPr/>
              </a:pPr>
              <a:t>31</a:t>
            </a:fld>
            <a:endParaRPr lang="en-US"/>
          </a:p>
        </p:txBody>
      </p:sp>
    </p:spTree>
    <p:extLst>
      <p:ext uri="{BB962C8B-B14F-4D97-AF65-F5344CB8AC3E}">
        <p14:creationId xmlns:p14="http://schemas.microsoft.com/office/powerpoint/2010/main" val="3144157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defRPr/>
            </a:pPr>
            <a:r>
              <a:rPr lang="en-US"/>
              <a:t>Graphical Representation</a:t>
            </a:r>
          </a:p>
        </p:txBody>
      </p:sp>
      <p:graphicFrame>
        <p:nvGraphicFramePr>
          <p:cNvPr id="63491" name="Object 2"/>
          <p:cNvGraphicFramePr>
            <a:graphicFrameLocks noChangeAspect="1"/>
          </p:cNvGraphicFramePr>
          <p:nvPr>
            <p:ph idx="1"/>
            <p:extLst>
              <p:ext uri="{D42A27DB-BD31-4B8C-83A1-F6EECF244321}">
                <p14:modId xmlns:p14="http://schemas.microsoft.com/office/powerpoint/2010/main" val="4045542698"/>
              </p:ext>
            </p:extLst>
          </p:nvPr>
        </p:nvGraphicFramePr>
        <p:xfrm>
          <a:off x="2194810" y="1871272"/>
          <a:ext cx="8458200" cy="4800600"/>
        </p:xfrm>
        <a:graphic>
          <a:graphicData uri="http://schemas.openxmlformats.org/presentationml/2006/ole">
            <mc:AlternateContent xmlns:mc="http://schemas.openxmlformats.org/markup-compatibility/2006">
              <mc:Choice xmlns:v="urn:schemas-microsoft-com:vml" Requires="v">
                <p:oleObj spid="_x0000_s17412" name="Document" r:id="rId3" imgW="5506904" imgH="2086767" progId="Word.Document.8">
                  <p:embed/>
                </p:oleObj>
              </mc:Choice>
              <mc:Fallback>
                <p:oleObj name="Document" r:id="rId3" imgW="5506904" imgH="2086767"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4810" y="1871272"/>
                        <a:ext cx="8458200" cy="480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32</a:t>
            </a:fld>
            <a:endParaRPr lang="en-US" dirty="0"/>
          </a:p>
        </p:txBody>
      </p:sp>
    </p:spTree>
    <p:extLst>
      <p:ext uri="{BB962C8B-B14F-4D97-AF65-F5344CB8AC3E}">
        <p14:creationId xmlns:p14="http://schemas.microsoft.com/office/powerpoint/2010/main" val="35405740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defRPr/>
            </a:pPr>
            <a:r>
              <a:rPr lang="en-US"/>
              <a:t>Triangular membership functions</a:t>
            </a:r>
          </a:p>
        </p:txBody>
      </p:sp>
      <p:graphicFrame>
        <p:nvGraphicFramePr>
          <p:cNvPr id="64515" name="Object 2"/>
          <p:cNvGraphicFramePr>
            <a:graphicFrameLocks noChangeAspect="1"/>
          </p:cNvGraphicFramePr>
          <p:nvPr>
            <p:ph idx="1"/>
            <p:extLst>
              <p:ext uri="{D42A27DB-BD31-4B8C-83A1-F6EECF244321}">
                <p14:modId xmlns:p14="http://schemas.microsoft.com/office/powerpoint/2010/main" val="3288650876"/>
              </p:ext>
            </p:extLst>
          </p:nvPr>
        </p:nvGraphicFramePr>
        <p:xfrm>
          <a:off x="214859" y="2513377"/>
          <a:ext cx="10426750" cy="3272826"/>
        </p:xfrm>
        <a:graphic>
          <a:graphicData uri="http://schemas.openxmlformats.org/presentationml/2006/ole">
            <mc:AlternateContent xmlns:mc="http://schemas.openxmlformats.org/markup-compatibility/2006">
              <mc:Choice xmlns:v="urn:schemas-microsoft-com:vml" Requires="v">
                <p:oleObj spid="_x0000_s16388" name="Document" r:id="rId3" imgW="5474504" imgH="1723267" progId="Word.Document.8">
                  <p:embed/>
                </p:oleObj>
              </mc:Choice>
              <mc:Fallback>
                <p:oleObj name="Document" r:id="rId3" imgW="5474504" imgH="1723267" progId="Word.Document.8">
                  <p:embed/>
                  <p:pic>
                    <p:nvPicPr>
                      <p:cNvPr id="0" name=""/>
                      <p:cNvPicPr>
                        <a:picLocks noChangeAspect="1" noChangeArrowheads="1"/>
                      </p:cNvPicPr>
                      <p:nvPr/>
                    </p:nvPicPr>
                    <p:blipFill>
                      <a:blip r:embed="rId4"/>
                      <a:srcRect/>
                      <a:stretch>
                        <a:fillRect/>
                      </a:stretch>
                    </p:blipFill>
                    <p:spPr bwMode="auto">
                      <a:xfrm>
                        <a:off x="214859" y="2513377"/>
                        <a:ext cx="10426750" cy="3272826"/>
                      </a:xfrm>
                      <a:prstGeom prst="rect">
                        <a:avLst/>
                      </a:prstGeom>
                      <a:noFill/>
                      <a:ln>
                        <a:noFill/>
                      </a:ln>
                      <a:effec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33</a:t>
            </a:fld>
            <a:endParaRPr lang="en-US" dirty="0"/>
          </a:p>
        </p:txBody>
      </p:sp>
    </p:spTree>
    <p:extLst>
      <p:ext uri="{BB962C8B-B14F-4D97-AF65-F5344CB8AC3E}">
        <p14:creationId xmlns:p14="http://schemas.microsoft.com/office/powerpoint/2010/main" val="17100138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9" name="Rectangle 5"/>
          <p:cNvSpPr>
            <a:spLocks noGrp="1" noChangeArrowheads="1"/>
          </p:cNvSpPr>
          <p:nvPr>
            <p:ph type="title"/>
          </p:nvPr>
        </p:nvSpPr>
        <p:spPr/>
        <p:txBody>
          <a:bodyPr/>
          <a:lstStyle/>
          <a:p>
            <a:pPr eaLnBrk="1" hangingPunct="1">
              <a:defRPr/>
            </a:pPr>
            <a:r>
              <a:rPr lang="en-US"/>
              <a:t>Cont…</a:t>
            </a:r>
          </a:p>
        </p:txBody>
      </p:sp>
      <p:graphicFrame>
        <p:nvGraphicFramePr>
          <p:cNvPr id="65539" name="Object 2"/>
          <p:cNvGraphicFramePr>
            <a:graphicFrameLocks noChangeAspect="1"/>
          </p:cNvGraphicFramePr>
          <p:nvPr>
            <p:ph idx="1"/>
            <p:extLst>
              <p:ext uri="{D42A27DB-BD31-4B8C-83A1-F6EECF244321}">
                <p14:modId xmlns:p14="http://schemas.microsoft.com/office/powerpoint/2010/main" val="2602252"/>
              </p:ext>
            </p:extLst>
          </p:nvPr>
        </p:nvGraphicFramePr>
        <p:xfrm>
          <a:off x="1905000" y="1737360"/>
          <a:ext cx="8763000" cy="4953000"/>
        </p:xfrm>
        <a:graphic>
          <a:graphicData uri="http://schemas.openxmlformats.org/presentationml/2006/ole">
            <mc:AlternateContent xmlns:mc="http://schemas.openxmlformats.org/markup-compatibility/2006">
              <mc:Choice xmlns:v="urn:schemas-microsoft-com:vml" Requires="v">
                <p:oleObj spid="_x0000_s15364" name="Document" r:id="rId3" imgW="5497524" imgH="2584884" progId="Word.Document.8">
                  <p:embed/>
                </p:oleObj>
              </mc:Choice>
              <mc:Fallback>
                <p:oleObj name="Document" r:id="rId3" imgW="5497524" imgH="2584884"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737360"/>
                        <a:ext cx="8763000" cy="495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34</a:t>
            </a:fld>
            <a:endParaRPr lang="en-US" dirty="0"/>
          </a:p>
        </p:txBody>
      </p:sp>
    </p:spTree>
    <p:extLst>
      <p:ext uri="{BB962C8B-B14F-4D97-AF65-F5344CB8AC3E}">
        <p14:creationId xmlns:p14="http://schemas.microsoft.com/office/powerpoint/2010/main" val="41239126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eaLnBrk="1" hangingPunct="1">
              <a:defRPr/>
            </a:pPr>
            <a:r>
              <a:rPr lang="en-US"/>
              <a:t>Trapezoidal membership function</a:t>
            </a:r>
          </a:p>
        </p:txBody>
      </p:sp>
      <p:graphicFrame>
        <p:nvGraphicFramePr>
          <p:cNvPr id="68611" name="Object 2"/>
          <p:cNvGraphicFramePr>
            <a:graphicFrameLocks noChangeAspect="1"/>
          </p:cNvGraphicFramePr>
          <p:nvPr>
            <p:ph idx="1"/>
            <p:extLst>
              <p:ext uri="{D42A27DB-BD31-4B8C-83A1-F6EECF244321}">
                <p14:modId xmlns:p14="http://schemas.microsoft.com/office/powerpoint/2010/main" val="871779016"/>
              </p:ext>
            </p:extLst>
          </p:nvPr>
        </p:nvGraphicFramePr>
        <p:xfrm>
          <a:off x="512763" y="1976438"/>
          <a:ext cx="10064750" cy="2501433"/>
        </p:xfrm>
        <a:graphic>
          <a:graphicData uri="http://schemas.openxmlformats.org/presentationml/2006/ole">
            <mc:AlternateContent xmlns:mc="http://schemas.openxmlformats.org/markup-compatibility/2006">
              <mc:Choice xmlns:v="urn:schemas-microsoft-com:vml" Requires="v">
                <p:oleObj spid="_x0000_s12292" name="Document" r:id="rId3" imgW="5474504" imgH="1058836" progId="Word.Document.8">
                  <p:embed/>
                </p:oleObj>
              </mc:Choice>
              <mc:Fallback>
                <p:oleObj name="Document" r:id="rId3" imgW="5474504" imgH="1058836" progId="Word.Document.8">
                  <p:embed/>
                  <p:pic>
                    <p:nvPicPr>
                      <p:cNvPr id="0" name=""/>
                      <p:cNvPicPr>
                        <a:picLocks noChangeAspect="1" noChangeArrowheads="1"/>
                      </p:cNvPicPr>
                      <p:nvPr/>
                    </p:nvPicPr>
                    <p:blipFill>
                      <a:blip r:embed="rId4"/>
                      <a:srcRect/>
                      <a:stretch>
                        <a:fillRect/>
                      </a:stretch>
                    </p:blipFill>
                    <p:spPr bwMode="auto">
                      <a:xfrm>
                        <a:off x="512763" y="1976438"/>
                        <a:ext cx="10064750" cy="2501433"/>
                      </a:xfrm>
                      <a:prstGeom prst="rect">
                        <a:avLst/>
                      </a:prstGeom>
                      <a:noFill/>
                      <a:ln>
                        <a:noFill/>
                      </a:ln>
                      <a:effectLst/>
                    </p:spPr>
                  </p:pic>
                </p:oleObj>
              </mc:Fallback>
            </mc:AlternateContent>
          </a:graphicData>
        </a:graphic>
      </p:graphicFrame>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35</a:t>
            </a:fld>
            <a:endParaRPr lang="en-US" dirty="0"/>
          </a:p>
        </p:txBody>
      </p:sp>
    </p:spTree>
    <p:extLst>
      <p:ext uri="{BB962C8B-B14F-4D97-AF65-F5344CB8AC3E}">
        <p14:creationId xmlns:p14="http://schemas.microsoft.com/office/powerpoint/2010/main" val="736185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pPr eaLnBrk="1" hangingPunct="1">
              <a:defRPr/>
            </a:pPr>
            <a:r>
              <a:rPr lang="en-US"/>
              <a:t>Cont…</a:t>
            </a:r>
          </a:p>
        </p:txBody>
      </p:sp>
      <p:pic>
        <p:nvPicPr>
          <p:cNvPr id="69635" name="Picture 4" descr="page15"/>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05635" y="1958789"/>
            <a:ext cx="6705600" cy="4116493"/>
          </a:xfrm>
          <a:noFill/>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36</a:t>
            </a:fld>
            <a:endParaRPr lang="en-US" dirty="0"/>
          </a:p>
        </p:txBody>
      </p:sp>
    </p:spTree>
    <p:extLst>
      <p:ext uri="{BB962C8B-B14F-4D97-AF65-F5344CB8AC3E}">
        <p14:creationId xmlns:p14="http://schemas.microsoft.com/office/powerpoint/2010/main" val="317786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pPr eaLnBrk="1" hangingPunct="1">
              <a:defRPr/>
            </a:pPr>
            <a:r>
              <a:rPr lang="en-US"/>
              <a:t>Basic Operations</a:t>
            </a:r>
          </a:p>
        </p:txBody>
      </p:sp>
      <p:sp>
        <p:nvSpPr>
          <p:cNvPr id="74755" name="Rectangle 3"/>
          <p:cNvSpPr>
            <a:spLocks noGrp="1" noChangeArrowheads="1"/>
          </p:cNvSpPr>
          <p:nvPr>
            <p:ph type="body" idx="1"/>
          </p:nvPr>
        </p:nvSpPr>
        <p:spPr/>
        <p:txBody>
          <a:bodyPr/>
          <a:lstStyle/>
          <a:p>
            <a:pPr algn="just" eaLnBrk="1" hangingPunct="1">
              <a:lnSpc>
                <a:spcPct val="80000"/>
              </a:lnSpc>
              <a:buClr>
                <a:schemeClr val="tx1"/>
              </a:buClr>
              <a:buSzTx/>
              <a:buFont typeface="Arial" panose="020B0604020202020204" pitchFamily="34" charset="0"/>
              <a:buChar char="●"/>
            </a:pPr>
            <a:r>
              <a:rPr lang="en-US" sz="2400"/>
              <a:t>For reshaping the memebership functions, following three operations can be used.</a:t>
            </a:r>
          </a:p>
          <a:p>
            <a:pPr lvl="1" algn="just" eaLnBrk="1" hangingPunct="1">
              <a:lnSpc>
                <a:spcPct val="80000"/>
              </a:lnSpc>
              <a:buClr>
                <a:schemeClr val="tx1"/>
              </a:buClr>
              <a:buSzTx/>
              <a:buFont typeface="Arial" panose="020B0604020202020204" pitchFamily="34" charset="0"/>
              <a:buChar char="−"/>
            </a:pPr>
            <a:r>
              <a:rPr lang="en-US" sz="2200" b="1"/>
              <a:t>Dilation (DIL) :</a:t>
            </a:r>
            <a:r>
              <a:rPr lang="en-US" sz="2200"/>
              <a:t> It increases the degree of membership of all members by spreading out the curve. For example, DIL(OLD) = more or less OLD. Its membership function is defined as: (</a:t>
            </a:r>
            <a:r>
              <a:rPr lang="en-US" sz="2200">
                <a:sym typeface="Symbol" panose="05050102010706020507" pitchFamily="18" charset="2"/>
              </a:rPr>
              <a:t>µ</a:t>
            </a:r>
            <a:r>
              <a:rPr lang="en-US" sz="2200"/>
              <a:t>A (x)) 0.5</a:t>
            </a:r>
          </a:p>
          <a:p>
            <a:pPr lvl="1" algn="just" eaLnBrk="1" hangingPunct="1">
              <a:lnSpc>
                <a:spcPct val="80000"/>
              </a:lnSpc>
              <a:buClr>
                <a:schemeClr val="tx1"/>
              </a:buClr>
              <a:buSzTx/>
              <a:buFont typeface="Arial" panose="020B0604020202020204" pitchFamily="34" charset="0"/>
              <a:buChar char="−"/>
            </a:pPr>
            <a:r>
              <a:rPr lang="en-US" sz="2200" b="1"/>
              <a:t>Concentration (CON):</a:t>
            </a:r>
            <a:r>
              <a:rPr lang="en-US" sz="2200"/>
              <a:t> It decreases the degree of membership of all members. For example CONS(OLD) = very OLD. Its membership function is defined as: (</a:t>
            </a:r>
            <a:r>
              <a:rPr lang="en-US" sz="2200">
                <a:sym typeface="Symbol" panose="05050102010706020507" pitchFamily="18" charset="2"/>
              </a:rPr>
              <a:t>µ</a:t>
            </a:r>
            <a:r>
              <a:rPr lang="en-US" sz="2200"/>
              <a:t>A (x)) 2</a:t>
            </a:r>
          </a:p>
          <a:p>
            <a:pPr lvl="1" algn="just" eaLnBrk="1" hangingPunct="1">
              <a:lnSpc>
                <a:spcPct val="80000"/>
              </a:lnSpc>
              <a:buClr>
                <a:schemeClr val="tx1"/>
              </a:buClr>
              <a:buSzTx/>
              <a:buFont typeface="Arial" panose="020B0604020202020204" pitchFamily="34" charset="0"/>
              <a:buChar char="−"/>
            </a:pPr>
            <a:r>
              <a:rPr lang="en-US" sz="2200" b="1"/>
              <a:t>Normalization (NORM)</a:t>
            </a:r>
            <a:r>
              <a:rPr lang="en-US" sz="2200"/>
              <a:t> : It discriminates all membership degree in the same order unless maximum value of any member is 1. Its membership function is defined as: </a:t>
            </a:r>
            <a:r>
              <a:rPr lang="en-US" sz="2200">
                <a:sym typeface="Symbol" panose="05050102010706020507" pitchFamily="18" charset="2"/>
              </a:rPr>
              <a:t>µ</a:t>
            </a:r>
            <a:r>
              <a:rPr lang="en-US" sz="2200"/>
              <a:t>A(x) / max (</a:t>
            </a:r>
            <a:r>
              <a:rPr lang="en-US" sz="2200">
                <a:sym typeface="Symbol" panose="05050102010706020507" pitchFamily="18" charset="2"/>
              </a:rPr>
              <a:t>µ</a:t>
            </a:r>
            <a:r>
              <a:rPr lang="en-US" sz="2200"/>
              <a:t>A(x)), x </a:t>
            </a:r>
            <a:r>
              <a:rPr lang="en-US" sz="2200">
                <a:sym typeface="Symbol" panose="05050102010706020507" pitchFamily="18" charset="2"/>
              </a:rPr>
              <a:t></a:t>
            </a:r>
            <a:r>
              <a:rPr lang="en-US" sz="2200"/>
              <a:t> X</a:t>
            </a:r>
          </a:p>
          <a:p>
            <a:pPr lvl="1" algn="just" eaLnBrk="1" hangingPunct="1">
              <a:lnSpc>
                <a:spcPct val="80000"/>
              </a:lnSpc>
              <a:buClr>
                <a:schemeClr val="tx1"/>
              </a:buClr>
              <a:buSzTx/>
              <a:buFont typeface="Arial" panose="020B0604020202020204" pitchFamily="34" charset="0"/>
              <a:buChar char="−"/>
            </a:pPr>
            <a:r>
              <a:rPr lang="en-US" sz="2200"/>
              <a:t>A fuzzy set is called normalized when at least one of its elements attains the maximum possible membership grade      i.e., 1.</a:t>
            </a:r>
          </a:p>
          <a:p>
            <a:pPr eaLnBrk="1" hangingPunct="1">
              <a:lnSpc>
                <a:spcPct val="80000"/>
              </a:lnSpc>
            </a:pPr>
            <a:endParaRPr lang="en-US"/>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37</a:t>
            </a:fld>
            <a:endParaRPr lang="en-US" dirty="0"/>
          </a:p>
        </p:txBody>
      </p:sp>
    </p:spTree>
    <p:extLst>
      <p:ext uri="{BB962C8B-B14F-4D97-AF65-F5344CB8AC3E}">
        <p14:creationId xmlns:p14="http://schemas.microsoft.com/office/powerpoint/2010/main" val="32935953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eaLnBrk="1" hangingPunct="1">
              <a:defRPr/>
            </a:pPr>
            <a:r>
              <a:rPr lang="en-GB" sz="3400" b="1"/>
              <a:t>Methods for Determining Membership Functions</a:t>
            </a:r>
            <a:endParaRPr lang="en-US" sz="3400" b="1"/>
          </a:p>
        </p:txBody>
      </p:sp>
      <p:sp>
        <p:nvSpPr>
          <p:cNvPr id="75779" name="Rectangle 3"/>
          <p:cNvSpPr>
            <a:spLocks noGrp="1" noChangeArrowheads="1"/>
          </p:cNvSpPr>
          <p:nvPr>
            <p:ph type="body" idx="1"/>
          </p:nvPr>
        </p:nvSpPr>
        <p:spPr>
          <a:xfrm>
            <a:off x="1097280" y="2033196"/>
            <a:ext cx="10058400" cy="3870064"/>
          </a:xfrm>
        </p:spPr>
        <p:txBody>
          <a:bodyPr>
            <a:noAutofit/>
          </a:bodyPr>
          <a:lstStyle/>
          <a:p>
            <a:pPr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Membership functions can be designed by </a:t>
            </a:r>
            <a:r>
              <a:rPr lang="en-GB" sz="2400" dirty="0" err="1">
                <a:solidFill>
                  <a:schemeClr val="tx1"/>
                </a:solidFill>
                <a:latin typeface="Times New Roman" panose="02020603050405020304" pitchFamily="18" charset="0"/>
                <a:cs typeface="Times New Roman" panose="02020603050405020304" pitchFamily="18" charset="0"/>
              </a:rPr>
              <a:t>analyzing</a:t>
            </a:r>
            <a:r>
              <a:rPr lang="en-GB" sz="2400" dirty="0">
                <a:solidFill>
                  <a:schemeClr val="tx1"/>
                </a:solidFill>
                <a:latin typeface="Times New Roman" panose="02020603050405020304" pitchFamily="18" charset="0"/>
                <a:cs typeface="Times New Roman" panose="02020603050405020304" pitchFamily="18" charset="0"/>
              </a:rPr>
              <a:t> the problem in hand. </a:t>
            </a:r>
          </a:p>
          <a:p>
            <a:pPr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There are many possible forms of membership functions. </a:t>
            </a:r>
          </a:p>
          <a:p>
            <a:pPr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Most of the actual fuzzy control operations are drawn from a small set of different curves. </a:t>
            </a:r>
          </a:p>
          <a:p>
            <a:pPr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The methods for determining membership functions may be broadly classified into the following categories which are explained briefly as follows:</a:t>
            </a:r>
            <a:endParaRPr lang="en-US" sz="2400" dirty="0">
              <a:solidFill>
                <a:schemeClr val="tx1"/>
              </a:solidFill>
              <a:latin typeface="Times New Roman" panose="02020603050405020304" pitchFamily="18" charset="0"/>
              <a:cs typeface="Times New Roman" panose="02020603050405020304" pitchFamily="18" charset="0"/>
            </a:endParaRPr>
          </a:p>
          <a:p>
            <a:pPr lvl="1"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Trail and Error Basis</a:t>
            </a:r>
          </a:p>
          <a:p>
            <a:pPr lvl="1"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Subjective evaluation and elicitation</a:t>
            </a:r>
          </a:p>
          <a:p>
            <a:pPr lvl="1"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Converted frequencies or probabilities</a:t>
            </a:r>
          </a:p>
          <a:p>
            <a:pPr lvl="1"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Physical measurement</a:t>
            </a:r>
          </a:p>
          <a:p>
            <a:pPr lvl="1" algn="just" eaLnBrk="1" hangingPunct="1">
              <a:lnSpc>
                <a:spcPct val="80000"/>
              </a:lnSpc>
              <a:buClr>
                <a:schemeClr val="tx1"/>
              </a:buClr>
              <a:buSzTx/>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Learning and adaptation</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38</a:t>
            </a:fld>
            <a:endParaRPr lang="en-US" dirty="0"/>
          </a:p>
        </p:txBody>
      </p:sp>
    </p:spTree>
    <p:extLst>
      <p:ext uri="{BB962C8B-B14F-4D97-AF65-F5344CB8AC3E}">
        <p14:creationId xmlns:p14="http://schemas.microsoft.com/office/powerpoint/2010/main" val="71198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905000" y="238126"/>
            <a:ext cx="8377238" cy="701675"/>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4000" b="1" dirty="0"/>
              <a:t>Linguistic variables and hedges</a:t>
            </a:r>
          </a:p>
        </p:txBody>
      </p:sp>
      <p:sp>
        <p:nvSpPr>
          <p:cNvPr id="60419" name="Rectangle 3"/>
          <p:cNvSpPr>
            <a:spLocks noChangeArrowheads="1"/>
          </p:cNvSpPr>
          <p:nvPr/>
        </p:nvSpPr>
        <p:spPr bwMode="auto">
          <a:xfrm>
            <a:off x="1804988" y="1228726"/>
            <a:ext cx="8534400" cy="1006475"/>
          </a:xfrm>
          <a:prstGeom prst="rect">
            <a:avLst/>
          </a:prstGeom>
          <a:noFill/>
          <a:ln w="12700" cap="sq">
            <a:noFill/>
            <a:miter lim="800000"/>
            <a:headEnd type="none" w="sm" len="sm"/>
            <a:tailEnd type="none" w="sm" len="sm"/>
          </a:ln>
          <a:effectLst/>
        </p:spPr>
        <p:txBody>
          <a:bodyPr>
            <a:spAutoFit/>
          </a:bodyPr>
          <a:lstStyle/>
          <a:p>
            <a:pPr marL="381000" indent="-381000">
              <a:buClr>
                <a:schemeClr val="tx2"/>
              </a:buClr>
              <a:buFont typeface="Wingdings" pitchFamily="2" charset="2"/>
              <a:buChar char="n"/>
              <a:defRPr/>
            </a:pPr>
            <a:r>
              <a:rPr lang="en-US" sz="3000" dirty="0"/>
              <a:t>At the root of fuzzy set theory lies the idea of linguistic variables.</a:t>
            </a:r>
          </a:p>
        </p:txBody>
      </p:sp>
      <p:sp>
        <p:nvSpPr>
          <p:cNvPr id="60420" name="Rectangle 4"/>
          <p:cNvSpPr>
            <a:spLocks noChangeArrowheads="1"/>
          </p:cNvSpPr>
          <p:nvPr/>
        </p:nvSpPr>
        <p:spPr bwMode="auto">
          <a:xfrm>
            <a:off x="1806576" y="2295526"/>
            <a:ext cx="8583613" cy="1920875"/>
          </a:xfrm>
          <a:prstGeom prst="rect">
            <a:avLst/>
          </a:prstGeom>
          <a:noFill/>
          <a:ln w="12700" cap="sq">
            <a:noFill/>
            <a:miter lim="800000"/>
            <a:headEnd type="none" w="sm" len="sm"/>
            <a:tailEnd type="none" w="sm" len="sm"/>
          </a:ln>
          <a:effectLst/>
        </p:spPr>
        <p:txBody>
          <a:bodyPr>
            <a:spAutoFit/>
          </a:bodyPr>
          <a:lstStyle/>
          <a:p>
            <a:pPr marL="381000" indent="-381000">
              <a:buFont typeface="Wingdings" pitchFamily="2" charset="2"/>
              <a:buChar char="n"/>
              <a:defRPr/>
            </a:pPr>
            <a:r>
              <a:rPr lang="en-US" sz="3000" b="1" dirty="0"/>
              <a:t>A linguistic variable is a fuzzy variable. </a:t>
            </a:r>
            <a:r>
              <a:rPr lang="en-US" sz="3000" dirty="0"/>
              <a:t>For example, the statement “John is tall” implies that the linguistic variable John takes the linguistic value tall.</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39</a:t>
            </a:fld>
            <a:endParaRPr lang="en-US" dirty="0"/>
          </a:p>
        </p:txBody>
      </p:sp>
    </p:spTree>
    <p:extLst>
      <p:ext uri="{BB962C8B-B14F-4D97-AF65-F5344CB8AC3E}">
        <p14:creationId xmlns:p14="http://schemas.microsoft.com/office/powerpoint/2010/main" val="2309885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1479178" y="816350"/>
            <a:ext cx="9480176" cy="5170646"/>
          </a:xfrm>
          <a:prstGeom prst="rect">
            <a:avLst/>
          </a:prstGeom>
          <a:noFill/>
          <a:ln w="12700" cap="sq">
            <a:noFill/>
            <a:miter lim="800000"/>
            <a:headEnd type="none" w="sm" len="sm"/>
            <a:tailEnd type="none" w="sm" len="sm"/>
          </a:ln>
          <a:effectLst/>
        </p:spPr>
        <p:txBody>
          <a:bodyPr wrap="square">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Fuzzy, or multi-valued logic was introduced in the 1930s by </a:t>
            </a:r>
            <a:r>
              <a:rPr lang="en-US" sz="3000" b="1" dirty="0">
                <a:latin typeface="Times New Roman" panose="02020603050405020304" pitchFamily="18" charset="0"/>
                <a:cs typeface="Times New Roman" panose="02020603050405020304" pitchFamily="18" charset="0"/>
              </a:rPr>
              <a:t>Jan </a:t>
            </a:r>
            <a:r>
              <a:rPr lang="en-US" sz="3000" b="1" dirty="0" err="1">
                <a:latin typeface="Times New Roman" panose="02020603050405020304" pitchFamily="18" charset="0"/>
                <a:cs typeface="Times New Roman" panose="02020603050405020304" pitchFamily="18" charset="0"/>
              </a:rPr>
              <a:t>Lukasiewicz</a:t>
            </a:r>
            <a:r>
              <a:rPr lang="en-US" sz="3000" dirty="0">
                <a:latin typeface="Times New Roman" panose="02020603050405020304" pitchFamily="18" charset="0"/>
                <a:cs typeface="Times New Roman" panose="02020603050405020304" pitchFamily="18" charset="0"/>
              </a:rPr>
              <a:t> , a Polish philosopher. While classical logic operates with only two values   1 (true) and 0 (false), </a:t>
            </a:r>
            <a:r>
              <a:rPr lang="en-US" sz="3000" dirty="0" err="1">
                <a:latin typeface="Times New Roman" panose="02020603050405020304" pitchFamily="18" charset="0"/>
                <a:cs typeface="Times New Roman" panose="02020603050405020304" pitchFamily="18" charset="0"/>
              </a:rPr>
              <a:t>Lukasiewicz</a:t>
            </a:r>
            <a:r>
              <a:rPr lang="en-US" sz="3000" dirty="0">
                <a:latin typeface="Times New Roman" panose="02020603050405020304" pitchFamily="18" charset="0"/>
                <a:cs typeface="Times New Roman" panose="02020603050405020304" pitchFamily="18" charset="0"/>
              </a:rPr>
              <a:t> introduced logic that extended the range of truth values to all real numbers in the interval between 0 and 1. He used a number in this interval to represent the possibility  that a given statement was true or false. For    example, the possibility that a man 181 cm tall is really tall might be set to a value of 0.86. It is      likely that the man is tall. This work led to an    inexact reasoning technique often called </a:t>
            </a:r>
            <a:r>
              <a:rPr lang="en-US" sz="3000" b="1" dirty="0">
                <a:latin typeface="Times New Roman" panose="02020603050405020304" pitchFamily="18" charset="0"/>
                <a:cs typeface="Times New Roman" panose="02020603050405020304" pitchFamily="18" charset="0"/>
              </a:rPr>
              <a:t>possibility theory</a:t>
            </a:r>
            <a:r>
              <a:rPr lang="en-US" sz="3000" dirty="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8132964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1809750" y="593726"/>
            <a:ext cx="8235950" cy="1006475"/>
          </a:xfrm>
          <a:prstGeom prst="rect">
            <a:avLst/>
          </a:prstGeom>
          <a:noFill/>
          <a:ln w="12700" cap="sq">
            <a:noFill/>
            <a:miter lim="800000"/>
            <a:headEnd type="none" w="sm" len="sm"/>
            <a:tailEnd type="none" w="sm" len="sm"/>
          </a:ln>
          <a:effectLst/>
        </p:spPr>
        <p:txBody>
          <a:bodyPr wrap="none">
            <a:spAutoFit/>
          </a:bodyPr>
          <a:lstStyle/>
          <a:p>
            <a:pPr defTabSz="704850">
              <a:defRPr/>
            </a:pPr>
            <a:r>
              <a:rPr lang="en-US" sz="3000" dirty="0"/>
              <a:t>In fuzzy expert systems, linguistic variables are used</a:t>
            </a:r>
          </a:p>
          <a:p>
            <a:pPr defTabSz="704850">
              <a:defRPr/>
            </a:pPr>
            <a:r>
              <a:rPr lang="en-US" sz="3000" dirty="0"/>
              <a:t>in fuzzy rules. For example:</a:t>
            </a:r>
            <a:endParaRPr lang="en-US" sz="3000" b="1" dirty="0"/>
          </a:p>
        </p:txBody>
      </p:sp>
      <p:sp>
        <p:nvSpPr>
          <p:cNvPr id="61443" name="Rectangle 3"/>
          <p:cNvSpPr>
            <a:spLocks noChangeArrowheads="1"/>
          </p:cNvSpPr>
          <p:nvPr/>
        </p:nvSpPr>
        <p:spPr bwMode="auto">
          <a:xfrm>
            <a:off x="2397126" y="1660526"/>
            <a:ext cx="7872413" cy="3749675"/>
          </a:xfrm>
          <a:prstGeom prst="rect">
            <a:avLst/>
          </a:prstGeom>
          <a:noFill/>
          <a:ln w="12700" cap="sq">
            <a:noFill/>
            <a:miter lim="800000"/>
            <a:headEnd type="none" w="sm" len="sm"/>
            <a:tailEnd type="none" w="sm" len="sm"/>
          </a:ln>
          <a:effectLst/>
        </p:spPr>
        <p:txBody>
          <a:bodyPr>
            <a:spAutoFit/>
          </a:bodyPr>
          <a:lstStyle/>
          <a:p>
            <a:pPr defTabSz="895350">
              <a:tabLst>
                <a:tab pos="1336675" algn="l"/>
              </a:tabLst>
              <a:defRPr/>
            </a:pPr>
            <a:r>
              <a:rPr lang="en-US" sz="3000" b="1" dirty="0"/>
              <a:t>IF 	wind is strong</a:t>
            </a:r>
          </a:p>
          <a:p>
            <a:pPr defTabSz="895350">
              <a:tabLst>
                <a:tab pos="1336675" algn="l"/>
              </a:tabLst>
              <a:defRPr/>
            </a:pPr>
            <a:r>
              <a:rPr lang="en-US" sz="3000" b="1" dirty="0"/>
              <a:t>THEN 	sailing is good</a:t>
            </a:r>
          </a:p>
          <a:p>
            <a:pPr defTabSz="895350">
              <a:tabLst>
                <a:tab pos="1336675" algn="l"/>
              </a:tabLst>
              <a:defRPr/>
            </a:pPr>
            <a:endParaRPr lang="en-US" sz="3000" b="1" dirty="0"/>
          </a:p>
          <a:p>
            <a:pPr defTabSz="895350">
              <a:tabLst>
                <a:tab pos="1336675" algn="l"/>
              </a:tabLst>
              <a:defRPr/>
            </a:pPr>
            <a:r>
              <a:rPr lang="en-US" sz="3000" b="1" dirty="0"/>
              <a:t>IF 	</a:t>
            </a:r>
            <a:r>
              <a:rPr lang="en-US" sz="3000" b="1" dirty="0" err="1"/>
              <a:t>project_duration</a:t>
            </a:r>
            <a:r>
              <a:rPr lang="en-US" sz="3000" b="1" dirty="0"/>
              <a:t> is long</a:t>
            </a:r>
          </a:p>
          <a:p>
            <a:pPr defTabSz="895350">
              <a:tabLst>
                <a:tab pos="1336675" algn="l"/>
              </a:tabLst>
              <a:defRPr/>
            </a:pPr>
            <a:r>
              <a:rPr lang="en-US" sz="3000" b="1" dirty="0"/>
              <a:t>THEN 	</a:t>
            </a:r>
            <a:r>
              <a:rPr lang="en-US" sz="3000" b="1" dirty="0" err="1"/>
              <a:t>completion_risk</a:t>
            </a:r>
            <a:r>
              <a:rPr lang="en-US" sz="3000" b="1" dirty="0"/>
              <a:t> is high</a:t>
            </a:r>
          </a:p>
          <a:p>
            <a:pPr defTabSz="895350">
              <a:tabLst>
                <a:tab pos="1336675" algn="l"/>
              </a:tabLst>
              <a:defRPr/>
            </a:pPr>
            <a:endParaRPr lang="en-US" sz="3000" b="1" dirty="0"/>
          </a:p>
          <a:p>
            <a:pPr defTabSz="895350">
              <a:tabLst>
                <a:tab pos="1336675" algn="l"/>
              </a:tabLst>
              <a:defRPr/>
            </a:pPr>
            <a:r>
              <a:rPr lang="en-US" sz="3000" b="1" dirty="0"/>
              <a:t>IF 	speed is slow</a:t>
            </a:r>
          </a:p>
          <a:p>
            <a:pPr defTabSz="895350">
              <a:tabLst>
                <a:tab pos="1336675" algn="l"/>
              </a:tabLst>
              <a:defRPr/>
            </a:pPr>
            <a:r>
              <a:rPr lang="en-US" sz="3000" b="1" dirty="0"/>
              <a:t>THEN 	</a:t>
            </a:r>
            <a:r>
              <a:rPr lang="en-US" sz="3000" b="1" dirty="0" err="1"/>
              <a:t>stopping_distance</a:t>
            </a:r>
            <a:r>
              <a:rPr lang="en-US" sz="3000" b="1" dirty="0"/>
              <a:t> is short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40</a:t>
            </a:fld>
            <a:endParaRPr lang="en-US" dirty="0"/>
          </a:p>
        </p:txBody>
      </p:sp>
    </p:spTree>
    <p:extLst>
      <p:ext uri="{BB962C8B-B14F-4D97-AF65-F5344CB8AC3E}">
        <p14:creationId xmlns:p14="http://schemas.microsoft.com/office/powerpoint/2010/main" val="2973322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1800226" y="263526"/>
            <a:ext cx="8601075" cy="3292475"/>
          </a:xfrm>
          <a:prstGeom prst="rect">
            <a:avLst/>
          </a:prstGeom>
          <a:noFill/>
          <a:ln w="12700" cap="sq">
            <a:noFill/>
            <a:miter lim="800000"/>
            <a:headEnd type="none" w="sm" len="sm"/>
            <a:tailEnd type="none" w="sm" len="sm"/>
          </a:ln>
          <a:effectLst/>
        </p:spPr>
        <p:txBody>
          <a:bodyPr>
            <a:spAutoFit/>
          </a:bodyPr>
          <a:lstStyle/>
          <a:p>
            <a:pPr marL="381000" indent="-381000" algn="just">
              <a:buClr>
                <a:schemeClr val="tx2"/>
              </a:buClr>
              <a:buFont typeface="Wingdings" pitchFamily="2" charset="2"/>
              <a:buChar char="n"/>
              <a:defRPr/>
            </a:pPr>
            <a:r>
              <a:rPr lang="en-US" sz="3000" dirty="0"/>
              <a:t>The range of possible values of a linguistic variable represents the universe of discourse of that variable. For example, the universe of discourse of the linguistic variable speed might have the range between 0 and 220 km/h and may include such fuzzy subsets as very slow, slow, medium, fast, and very fast.</a:t>
            </a:r>
          </a:p>
        </p:txBody>
      </p:sp>
      <p:sp>
        <p:nvSpPr>
          <p:cNvPr id="62467" name="Rectangle 3"/>
          <p:cNvSpPr>
            <a:spLocks noChangeArrowheads="1"/>
          </p:cNvSpPr>
          <p:nvPr/>
        </p:nvSpPr>
        <p:spPr bwMode="auto">
          <a:xfrm>
            <a:off x="1806576" y="3571876"/>
            <a:ext cx="8594725" cy="1006475"/>
          </a:xfrm>
          <a:prstGeom prst="rect">
            <a:avLst/>
          </a:prstGeom>
          <a:noFill/>
          <a:ln w="12700" cap="sq">
            <a:noFill/>
            <a:miter lim="800000"/>
            <a:headEnd type="none" w="sm" len="sm"/>
            <a:tailEnd type="none" w="sm" len="sm"/>
          </a:ln>
          <a:effectLst/>
        </p:spPr>
        <p:txBody>
          <a:bodyPr wrap="square">
            <a:spAutoFit/>
          </a:bodyPr>
          <a:lstStyle/>
          <a:p>
            <a:pPr marL="384175" indent="-384175" algn="just">
              <a:buClr>
                <a:schemeClr val="tx2"/>
              </a:buClr>
              <a:buFont typeface="Wingdings" pitchFamily="2" charset="2"/>
              <a:buChar char="n"/>
              <a:defRPr/>
            </a:pPr>
            <a:r>
              <a:rPr lang="en-US" sz="3000" dirty="0"/>
              <a:t>A linguistic variable carries with it the concept of fuzzy set qualifiers, called hedges.</a:t>
            </a:r>
          </a:p>
        </p:txBody>
      </p:sp>
      <p:sp>
        <p:nvSpPr>
          <p:cNvPr id="62468" name="Rectangle 4"/>
          <p:cNvSpPr>
            <a:spLocks noChangeArrowheads="1"/>
          </p:cNvSpPr>
          <p:nvPr/>
        </p:nvSpPr>
        <p:spPr bwMode="auto">
          <a:xfrm>
            <a:off x="1803399" y="4610101"/>
            <a:ext cx="8712201" cy="1463675"/>
          </a:xfrm>
          <a:prstGeom prst="rect">
            <a:avLst/>
          </a:prstGeom>
          <a:noFill/>
          <a:ln w="12700" cap="sq">
            <a:noFill/>
            <a:miter lim="800000"/>
            <a:headEnd type="none" w="sm" len="sm"/>
            <a:tailEnd type="none" w="sm" len="sm"/>
          </a:ln>
          <a:effectLst/>
        </p:spPr>
        <p:txBody>
          <a:bodyPr wrap="square">
            <a:spAutoFit/>
          </a:bodyPr>
          <a:lstStyle/>
          <a:p>
            <a:pPr marL="384175" indent="-384175" algn="just">
              <a:buClr>
                <a:schemeClr val="tx2"/>
              </a:buClr>
              <a:buFont typeface="Wingdings" pitchFamily="2" charset="2"/>
              <a:buChar char="n"/>
              <a:defRPr/>
            </a:pPr>
            <a:r>
              <a:rPr lang="en-US" sz="3000" dirty="0"/>
              <a:t>Hedges are terms that modify the shape of fuzzy sets. They include adverbs such as very,        somewhat, quite, more or less and slightly.</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41</a:t>
            </a:fld>
            <a:endParaRPr lang="en-US" dirty="0"/>
          </a:p>
        </p:txBody>
      </p:sp>
    </p:spTree>
    <p:extLst>
      <p:ext uri="{BB962C8B-B14F-4D97-AF65-F5344CB8AC3E}">
        <p14:creationId xmlns:p14="http://schemas.microsoft.com/office/powerpoint/2010/main" val="335465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905000" y="231776"/>
            <a:ext cx="8377238" cy="701675"/>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4000" b="1" dirty="0"/>
              <a:t>Fuzzy sets with the hedge very</a:t>
            </a:r>
          </a:p>
        </p:txBody>
      </p:sp>
      <p:pic>
        <p:nvPicPr>
          <p:cNvPr id="80899" name="Picture 3" descr="G:\books\Pe_uk\Powerpoint\Negnevitsky\final\ppt\ch04\WMF\Slide04-22.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077914"/>
            <a:ext cx="8382000"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42</a:t>
            </a:fld>
            <a:endParaRPr lang="en-US" dirty="0"/>
          </a:p>
        </p:txBody>
      </p:sp>
    </p:spTree>
    <p:extLst>
      <p:ext uri="{BB962C8B-B14F-4D97-AF65-F5344CB8AC3E}">
        <p14:creationId xmlns:p14="http://schemas.microsoft.com/office/powerpoint/2010/main" val="33558768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1905000" y="522754"/>
            <a:ext cx="8377238" cy="68580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900" b="1" dirty="0"/>
              <a:t>Operations of fuzzy sets</a:t>
            </a:r>
          </a:p>
        </p:txBody>
      </p:sp>
      <p:sp>
        <p:nvSpPr>
          <p:cNvPr id="66563" name="Rectangle 3"/>
          <p:cNvSpPr>
            <a:spLocks noChangeArrowheads="1"/>
          </p:cNvSpPr>
          <p:nvPr/>
        </p:nvSpPr>
        <p:spPr bwMode="auto">
          <a:xfrm>
            <a:off x="1826419" y="1850652"/>
            <a:ext cx="8648840" cy="1463675"/>
          </a:xfrm>
          <a:prstGeom prst="rect">
            <a:avLst/>
          </a:prstGeom>
          <a:noFill/>
          <a:ln w="12700" cap="sq">
            <a:noFill/>
            <a:miter lim="800000"/>
            <a:headEnd type="none" w="sm" len="sm"/>
            <a:tailEnd type="none" w="sm" len="sm"/>
          </a:ln>
          <a:effectLst/>
        </p:spPr>
        <p:txBody>
          <a:bodyPr wrap="square">
            <a:spAutoFit/>
          </a:bodyPr>
          <a:lstStyle/>
          <a:p>
            <a:pPr algn="just" eaLnBrk="1" hangingPunct="1">
              <a:defRPr/>
            </a:pPr>
            <a:r>
              <a:rPr lang="en-US" sz="3000" dirty="0"/>
              <a:t>The classical set theory developed in the late 19th</a:t>
            </a:r>
          </a:p>
          <a:p>
            <a:pPr algn="just" eaLnBrk="1" hangingPunct="1">
              <a:defRPr/>
            </a:pPr>
            <a:r>
              <a:rPr lang="en-US" sz="3000" dirty="0"/>
              <a:t>century by Georg Cantor describes how crisp sets can</a:t>
            </a:r>
          </a:p>
          <a:p>
            <a:pPr algn="just" eaLnBrk="1" hangingPunct="1">
              <a:defRPr/>
            </a:pPr>
            <a:r>
              <a:rPr lang="en-US" sz="3000" dirty="0"/>
              <a:t>interact. These interactions are called </a:t>
            </a:r>
            <a:r>
              <a:rPr lang="en-US" sz="3000" b="1" dirty="0"/>
              <a:t>operations</a:t>
            </a:r>
            <a:r>
              <a:rPr lang="en-US" sz="3000" dirty="0"/>
              <a: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43</a:t>
            </a:fld>
            <a:endParaRPr lang="en-US" dirty="0"/>
          </a:p>
        </p:txBody>
      </p:sp>
    </p:spTree>
    <p:extLst>
      <p:ext uri="{BB962C8B-B14F-4D97-AF65-F5344CB8AC3E}">
        <p14:creationId xmlns:p14="http://schemas.microsoft.com/office/powerpoint/2010/main" val="16219336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1905000" y="228600"/>
            <a:ext cx="8377238" cy="68580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900" b="1" dirty="0"/>
              <a:t>Cantor’s sets</a:t>
            </a:r>
          </a:p>
        </p:txBody>
      </p:sp>
      <p:pic>
        <p:nvPicPr>
          <p:cNvPr id="84995" name="Picture 3" descr="G:\books\Pe_uk\Powerpoint\Negnevitsky\final\ppt\ch04\WMF\Slide04-26.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6723" y="914400"/>
            <a:ext cx="5473792" cy="5308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44</a:t>
            </a:fld>
            <a:endParaRPr lang="en-US" dirty="0"/>
          </a:p>
        </p:txBody>
      </p:sp>
    </p:spTree>
    <p:extLst>
      <p:ext uri="{BB962C8B-B14F-4D97-AF65-F5344CB8AC3E}">
        <p14:creationId xmlns:p14="http://schemas.microsoft.com/office/powerpoint/2010/main" val="567455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1790700" y="266700"/>
            <a:ext cx="8377238" cy="609600"/>
          </a:xfrm>
          <a:prstGeom prst="rect">
            <a:avLst/>
          </a:prstGeom>
          <a:noFill/>
          <a:ln w="12700" cap="sq">
            <a:noFill/>
            <a:miter lim="800000"/>
            <a:headEnd type="none" w="sm" len="sm"/>
            <a:tailEnd type="none" w="sm" len="sm"/>
          </a:ln>
          <a:effectLst/>
        </p:spPr>
        <p:txBody>
          <a:bodyPr>
            <a:spAutoFit/>
          </a:bodyPr>
          <a:lstStyle/>
          <a:p>
            <a:pPr marL="381000" indent="-381000">
              <a:buFont typeface="Wingdings" pitchFamily="2" charset="2"/>
              <a:buChar char="n"/>
              <a:defRPr/>
            </a:pPr>
            <a:r>
              <a:rPr lang="en-US" sz="3400" b="1" dirty="0"/>
              <a:t>Complement</a:t>
            </a:r>
            <a:endParaRPr lang="en-US" b="1" dirty="0">
              <a:latin typeface="MonotypeSorts;Times New Roman"/>
            </a:endParaRPr>
          </a:p>
        </p:txBody>
      </p:sp>
      <p:sp>
        <p:nvSpPr>
          <p:cNvPr id="68611" name="Rectangle 3"/>
          <p:cNvSpPr>
            <a:spLocks noChangeArrowheads="1"/>
          </p:cNvSpPr>
          <p:nvPr/>
        </p:nvSpPr>
        <p:spPr bwMode="auto">
          <a:xfrm>
            <a:off x="2170114" y="787401"/>
            <a:ext cx="8472487" cy="4664075"/>
          </a:xfrm>
          <a:prstGeom prst="rect">
            <a:avLst/>
          </a:prstGeom>
          <a:noFill/>
          <a:ln w="12700" cap="sq">
            <a:noFill/>
            <a:miter lim="800000"/>
            <a:headEnd type="none" w="sm" len="sm"/>
            <a:tailEnd type="none" w="sm" len="sm"/>
          </a:ln>
          <a:effectLst/>
        </p:spPr>
        <p:txBody>
          <a:bodyPr>
            <a:spAutoFit/>
          </a:bodyPr>
          <a:lstStyle/>
          <a:p>
            <a:pPr algn="just" defTabSz="647700">
              <a:defRPr/>
            </a:pPr>
            <a:r>
              <a:rPr lang="en-US" sz="3000" u="sng" dirty="0"/>
              <a:t>Crisp Sets:</a:t>
            </a:r>
            <a:r>
              <a:rPr lang="en-US" sz="3000" dirty="0"/>
              <a:t> 	Who does not belong to the set?</a:t>
            </a:r>
          </a:p>
          <a:p>
            <a:pPr algn="just" defTabSz="647700">
              <a:defRPr/>
            </a:pPr>
            <a:r>
              <a:rPr lang="en-US" sz="3000" u="sng" dirty="0"/>
              <a:t>Fuzzy Sets:</a:t>
            </a:r>
            <a:r>
              <a:rPr lang="en-US" sz="3000" dirty="0"/>
              <a:t> 	How much do elements not belong to</a:t>
            </a:r>
          </a:p>
          <a:p>
            <a:pPr algn="just" defTabSz="647700">
              <a:defRPr/>
            </a:pPr>
            <a:r>
              <a:rPr lang="en-US" sz="3000" dirty="0"/>
              <a:t>the set?</a:t>
            </a:r>
          </a:p>
          <a:p>
            <a:pPr algn="just" defTabSz="647700">
              <a:defRPr/>
            </a:pPr>
            <a:r>
              <a:rPr lang="en-US" sz="3000" dirty="0"/>
              <a:t>The complement of a set is an opposite of this set.</a:t>
            </a:r>
          </a:p>
          <a:p>
            <a:pPr algn="just" defTabSz="647700">
              <a:defRPr/>
            </a:pPr>
            <a:r>
              <a:rPr lang="en-US" sz="3000" dirty="0"/>
              <a:t>For example, if we have the set of tall men, its</a:t>
            </a:r>
          </a:p>
          <a:p>
            <a:pPr algn="just" defTabSz="647700">
              <a:defRPr/>
            </a:pPr>
            <a:r>
              <a:rPr lang="en-US" sz="3000" dirty="0"/>
              <a:t>complement is the set of NOT tall men. When we</a:t>
            </a:r>
          </a:p>
          <a:p>
            <a:pPr algn="just" defTabSz="647700">
              <a:defRPr/>
            </a:pPr>
            <a:r>
              <a:rPr lang="en-US" sz="3000" dirty="0"/>
              <a:t>remove the tall men set from the universe of</a:t>
            </a:r>
          </a:p>
          <a:p>
            <a:pPr algn="just" defTabSz="647700">
              <a:defRPr/>
            </a:pPr>
            <a:r>
              <a:rPr lang="en-US" sz="3000" dirty="0"/>
              <a:t>discourse, we obtain the complement. If A is the</a:t>
            </a:r>
          </a:p>
          <a:p>
            <a:pPr algn="just" defTabSz="647700">
              <a:defRPr/>
            </a:pPr>
            <a:r>
              <a:rPr lang="en-US" sz="3000" dirty="0"/>
              <a:t>fuzzy set, its complement </a:t>
            </a:r>
            <a:r>
              <a:rPr lang="en-US" sz="3000" dirty="0">
                <a:latin typeface="Symbol" pitchFamily="18" charset="2"/>
              </a:rPr>
              <a:t>Ø</a:t>
            </a:r>
            <a:r>
              <a:rPr lang="en-US" sz="3000" dirty="0"/>
              <a:t>A can be found as</a:t>
            </a:r>
          </a:p>
          <a:p>
            <a:pPr algn="just" defTabSz="647700">
              <a:defRPr/>
            </a:pPr>
            <a:r>
              <a:rPr lang="en-US" sz="3000" dirty="0"/>
              <a:t>follows:</a:t>
            </a:r>
          </a:p>
        </p:txBody>
      </p:sp>
      <p:sp>
        <p:nvSpPr>
          <p:cNvPr id="68612" name="Rectangle 4"/>
          <p:cNvSpPr>
            <a:spLocks noChangeArrowheads="1"/>
          </p:cNvSpPr>
          <p:nvPr/>
        </p:nvSpPr>
        <p:spPr bwMode="auto">
          <a:xfrm>
            <a:off x="2209801" y="5508625"/>
            <a:ext cx="3103735" cy="553998"/>
          </a:xfrm>
          <a:prstGeom prst="rect">
            <a:avLst/>
          </a:prstGeom>
          <a:noFill/>
          <a:ln w="12700" cap="sq">
            <a:noFill/>
            <a:miter lim="800000"/>
            <a:headEnd type="none" w="sm" len="sm"/>
            <a:tailEnd type="none" w="sm" len="sm"/>
          </a:ln>
          <a:effectLst/>
        </p:spPr>
        <p:txBody>
          <a:bodyPr wrap="none">
            <a:spAutoFit/>
          </a:bodyPr>
          <a:lstStyle/>
          <a:p>
            <a:pPr eaLnBrk="1" hangingPunct="1">
              <a:defRPr/>
            </a:pPr>
            <a:r>
              <a:rPr lang="en-US" sz="3000" dirty="0" err="1">
                <a:latin typeface="Symbol" pitchFamily="18" charset="2"/>
              </a:rPr>
              <a:t>mØ</a:t>
            </a:r>
            <a:r>
              <a:rPr lang="en-US" sz="3000" baseline="-25000" dirty="0" err="1"/>
              <a:t>A</a:t>
            </a:r>
            <a:r>
              <a:rPr lang="en-US" sz="3000" dirty="0">
                <a:latin typeface="Symbol;Times New Roman;Times Ne"/>
              </a:rPr>
              <a:t>(</a:t>
            </a:r>
            <a:r>
              <a:rPr lang="en-US" sz="3000" dirty="0"/>
              <a:t>x</a:t>
            </a:r>
            <a:r>
              <a:rPr lang="en-US" sz="3000" dirty="0">
                <a:latin typeface="Symbol;Times New Roman;Times Ne"/>
              </a:rPr>
              <a:t>) = 1 </a:t>
            </a:r>
            <a:r>
              <a:rPr lang="en-US" sz="3000" dirty="0">
                <a:latin typeface="Symbol" pitchFamily="18" charset="2"/>
              </a:rPr>
              <a:t>-</a:t>
            </a:r>
            <a:r>
              <a:rPr lang="en-US" sz="3000" dirty="0"/>
              <a:t> </a:t>
            </a:r>
            <a:r>
              <a:rPr lang="en-US" sz="3000" dirty="0">
                <a:latin typeface="Symbol" pitchFamily="18" charset="2"/>
              </a:rPr>
              <a:t>m</a:t>
            </a:r>
            <a:r>
              <a:rPr lang="en-US" sz="3000" baseline="-25000" dirty="0"/>
              <a:t>A</a:t>
            </a:r>
            <a:r>
              <a:rPr lang="en-US" sz="3000" dirty="0">
                <a:latin typeface="Symbol;Times New Roman;Times Ne"/>
              </a:rPr>
              <a:t>(</a:t>
            </a:r>
            <a:r>
              <a:rPr lang="en-US" sz="3000" dirty="0"/>
              <a:t>x</a:t>
            </a:r>
            <a:r>
              <a:rPr lang="en-US" sz="3000" dirty="0">
                <a:latin typeface="Symbol;Times New Roman;Times Ne"/>
              </a:rPr>
              <a: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45</a:t>
            </a:fld>
            <a:endParaRPr lang="en-US" dirty="0"/>
          </a:p>
        </p:txBody>
      </p:sp>
    </p:spTree>
    <p:extLst>
      <p:ext uri="{BB962C8B-B14F-4D97-AF65-F5344CB8AC3E}">
        <p14:creationId xmlns:p14="http://schemas.microsoft.com/office/powerpoint/2010/main" val="3827576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784349" y="269875"/>
            <a:ext cx="8717803" cy="6155531"/>
          </a:xfrm>
          <a:prstGeom prst="rect">
            <a:avLst/>
          </a:prstGeom>
          <a:noFill/>
          <a:ln w="12700" cap="sq">
            <a:noFill/>
            <a:miter lim="800000"/>
            <a:headEnd type="none" w="sm" len="sm"/>
            <a:tailEnd type="none" w="sm" len="sm"/>
          </a:ln>
          <a:effectLst/>
        </p:spPr>
        <p:txBody>
          <a:bodyPr wrap="square">
            <a:spAutoFit/>
          </a:bodyPr>
          <a:lstStyle/>
          <a:p>
            <a:pPr marL="381000" indent="-381000" algn="just">
              <a:buFont typeface="Wingdings" pitchFamily="2" charset="2"/>
              <a:buChar char="n"/>
              <a:defRPr/>
            </a:pPr>
            <a:r>
              <a:rPr lang="en-US" sz="3400" b="1"/>
              <a:t>Containment</a:t>
            </a:r>
            <a:endParaRPr lang="en-US" sz="3000" b="1"/>
          </a:p>
          <a:p>
            <a:pPr marL="381000" indent="-381000" algn="just">
              <a:defRPr/>
            </a:pPr>
            <a:r>
              <a:rPr lang="en-US" sz="3000" dirty="0"/>
              <a:t>	</a:t>
            </a:r>
            <a:r>
              <a:rPr lang="en-US" sz="3000" u="sng" dirty="0"/>
              <a:t>Crisp Sets:</a:t>
            </a:r>
            <a:r>
              <a:rPr lang="en-US" sz="3000" dirty="0"/>
              <a:t> Which sets belong to which other sets?</a:t>
            </a:r>
          </a:p>
          <a:p>
            <a:pPr marL="381000" indent="-381000" algn="just">
              <a:defRPr/>
            </a:pPr>
            <a:r>
              <a:rPr lang="en-US" sz="3000" dirty="0"/>
              <a:t>	</a:t>
            </a:r>
            <a:r>
              <a:rPr lang="en-US" sz="3000" u="sng" dirty="0"/>
              <a:t>Fuzzy Sets:</a:t>
            </a:r>
            <a:r>
              <a:rPr lang="en-US" sz="3000" dirty="0"/>
              <a:t> Which sets belong to other sets?</a:t>
            </a:r>
          </a:p>
          <a:p>
            <a:pPr marL="381000" indent="-381000" algn="just">
              <a:defRPr/>
            </a:pPr>
            <a:r>
              <a:rPr lang="en-US" sz="3000" dirty="0"/>
              <a:t>	Similar to a Chinese box, a set can contain other</a:t>
            </a:r>
          </a:p>
          <a:p>
            <a:pPr marL="381000" indent="-381000" algn="just">
              <a:defRPr/>
            </a:pPr>
            <a:r>
              <a:rPr lang="en-US" sz="3000" dirty="0"/>
              <a:t>	sets. The smaller set is called the </a:t>
            </a:r>
            <a:r>
              <a:rPr lang="en-US" sz="3000" b="1" dirty="0"/>
              <a:t>subset</a:t>
            </a:r>
            <a:r>
              <a:rPr lang="en-US" sz="3000" dirty="0"/>
              <a:t>. For</a:t>
            </a:r>
          </a:p>
          <a:p>
            <a:pPr marL="381000" indent="-381000" algn="just">
              <a:defRPr/>
            </a:pPr>
            <a:r>
              <a:rPr lang="en-US" sz="3000" dirty="0"/>
              <a:t>	example, the set of tall men contains all tall men;</a:t>
            </a:r>
          </a:p>
          <a:p>
            <a:pPr marL="381000" indent="-381000" algn="just">
              <a:defRPr/>
            </a:pPr>
            <a:r>
              <a:rPr lang="en-US" sz="3000" dirty="0"/>
              <a:t>	very tall men is a subset of tall men. However, the</a:t>
            </a:r>
          </a:p>
          <a:p>
            <a:pPr marL="381000" indent="-381000" algn="just">
              <a:defRPr/>
            </a:pPr>
            <a:r>
              <a:rPr lang="en-US" sz="3000" dirty="0"/>
              <a:t>	tall men set is just a subset of the set of men. In</a:t>
            </a:r>
          </a:p>
          <a:p>
            <a:pPr marL="381000" indent="-381000" algn="just">
              <a:defRPr/>
            </a:pPr>
            <a:r>
              <a:rPr lang="en-US" sz="3000" dirty="0"/>
              <a:t>	crisp sets, all elements of a subset entirely belong </a:t>
            </a:r>
            <a:r>
              <a:rPr lang="en-US" sz="3000" dirty="0" smtClean="0"/>
              <a:t>to a </a:t>
            </a:r>
            <a:r>
              <a:rPr lang="en-US" sz="3000" dirty="0"/>
              <a:t>larger set. In fuzzy sets, however, each element</a:t>
            </a:r>
          </a:p>
          <a:p>
            <a:pPr marL="381000" indent="-381000" algn="just">
              <a:defRPr/>
            </a:pPr>
            <a:r>
              <a:rPr lang="en-US" sz="3000" dirty="0"/>
              <a:t>	can belong less to the subset than to the larger set.</a:t>
            </a:r>
          </a:p>
          <a:p>
            <a:pPr marL="381000" indent="-381000" algn="just">
              <a:defRPr/>
            </a:pPr>
            <a:r>
              <a:rPr lang="en-US" sz="3000" dirty="0"/>
              <a:t>	Elements of the fuzzy subset have smaller</a:t>
            </a:r>
          </a:p>
          <a:p>
            <a:pPr marL="381000" indent="-381000" algn="just">
              <a:defRPr/>
            </a:pPr>
            <a:r>
              <a:rPr lang="en-US" sz="3000" dirty="0"/>
              <a:t>	memberships in it than in the larger set.</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46</a:t>
            </a:fld>
            <a:endParaRPr lang="en-US" dirty="0"/>
          </a:p>
        </p:txBody>
      </p:sp>
    </p:spTree>
    <p:extLst>
      <p:ext uri="{BB962C8B-B14F-4D97-AF65-F5344CB8AC3E}">
        <p14:creationId xmlns:p14="http://schemas.microsoft.com/office/powerpoint/2010/main" val="1282556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1787525" y="263525"/>
            <a:ext cx="8839200" cy="609600"/>
          </a:xfrm>
          <a:prstGeom prst="rect">
            <a:avLst/>
          </a:prstGeom>
          <a:noFill/>
          <a:ln w="12700" cap="sq">
            <a:noFill/>
            <a:miter lim="800000"/>
            <a:headEnd type="none" w="sm" len="sm"/>
            <a:tailEnd type="none" w="sm" len="sm"/>
          </a:ln>
          <a:effectLst/>
        </p:spPr>
        <p:txBody>
          <a:bodyPr>
            <a:spAutoFit/>
          </a:bodyPr>
          <a:lstStyle/>
          <a:p>
            <a:pPr marL="381000" indent="-381000">
              <a:buFont typeface="Wingdings" pitchFamily="2" charset="2"/>
              <a:buChar char="n"/>
              <a:tabLst>
                <a:tab pos="3143250" algn="l"/>
              </a:tabLst>
              <a:defRPr/>
            </a:pPr>
            <a:r>
              <a:rPr lang="en-US" sz="3400" b="1" dirty="0"/>
              <a:t>Intersection</a:t>
            </a:r>
            <a:r>
              <a:rPr lang="en-US" sz="3400" dirty="0"/>
              <a:t> </a:t>
            </a:r>
            <a:endParaRPr lang="en-US" sz="3000" b="1" dirty="0"/>
          </a:p>
        </p:txBody>
      </p:sp>
      <p:sp>
        <p:nvSpPr>
          <p:cNvPr id="69635" name="Rectangle 3"/>
          <p:cNvSpPr>
            <a:spLocks noChangeArrowheads="1"/>
          </p:cNvSpPr>
          <p:nvPr/>
        </p:nvSpPr>
        <p:spPr bwMode="auto">
          <a:xfrm>
            <a:off x="1828801" y="812800"/>
            <a:ext cx="8677275" cy="5909310"/>
          </a:xfrm>
          <a:prstGeom prst="rect">
            <a:avLst/>
          </a:prstGeom>
          <a:noFill/>
          <a:ln w="12700" cap="sq">
            <a:noFill/>
            <a:miter lim="800000"/>
            <a:headEnd type="none" w="sm" len="sm"/>
            <a:tailEnd type="none" w="sm" len="sm"/>
          </a:ln>
          <a:effectLst/>
        </p:spPr>
        <p:txBody>
          <a:bodyPr>
            <a:spAutoFit/>
          </a:bodyPr>
          <a:lstStyle/>
          <a:p>
            <a:pPr marL="381000" indent="-381000">
              <a:lnSpc>
                <a:spcPct val="90000"/>
              </a:lnSpc>
              <a:defRPr/>
            </a:pPr>
            <a:r>
              <a:rPr lang="en-US" sz="3000" dirty="0"/>
              <a:t>	</a:t>
            </a:r>
            <a:r>
              <a:rPr lang="en-US" sz="3000" u="sng" dirty="0"/>
              <a:t>Crisp Sets:</a:t>
            </a:r>
            <a:r>
              <a:rPr lang="en-US" sz="3000" dirty="0"/>
              <a:t> Which element belongs to both sets?</a:t>
            </a:r>
          </a:p>
          <a:p>
            <a:pPr marL="381000" indent="-381000">
              <a:lnSpc>
                <a:spcPct val="90000"/>
              </a:lnSpc>
              <a:defRPr/>
            </a:pPr>
            <a:r>
              <a:rPr lang="en-US" sz="3000" dirty="0"/>
              <a:t>	</a:t>
            </a:r>
            <a:r>
              <a:rPr lang="en-US" sz="3000" u="sng" dirty="0"/>
              <a:t>Fuzzy Sets:</a:t>
            </a:r>
            <a:r>
              <a:rPr lang="en-US" sz="3000" dirty="0"/>
              <a:t> How much of the element is in both sets?</a:t>
            </a:r>
          </a:p>
          <a:p>
            <a:pPr marL="381000" indent="-381000">
              <a:lnSpc>
                <a:spcPct val="90000"/>
              </a:lnSpc>
              <a:defRPr/>
            </a:pPr>
            <a:r>
              <a:rPr lang="en-US" sz="3000" dirty="0"/>
              <a:t>	In classical set theory, an intersection between two sets contains the elements shared by these sets. For example, the intersection of the set of tall men and the set of fat men is the area where these sets              overlap. In fuzzy sets, an element may partly             belong to both sets with different memberships. A fuzzy intersection is the lower membership in both sets of each element. The fuzzy intersection of two fuzzy sets A and B on universe of discourse X:</a:t>
            </a:r>
          </a:p>
          <a:p>
            <a:pPr marL="381000" indent="-381000">
              <a:lnSpc>
                <a:spcPct val="90000"/>
              </a:lnSpc>
              <a:defRPr/>
            </a:pPr>
            <a:r>
              <a:rPr lang="en-US" sz="3000" b="1" dirty="0"/>
              <a:t>	</a:t>
            </a:r>
            <a:r>
              <a:rPr lang="en-US" sz="3000" b="1" dirty="0" err="1">
                <a:latin typeface="Symbol" pitchFamily="18" charset="2"/>
              </a:rPr>
              <a:t>m</a:t>
            </a:r>
            <a:r>
              <a:rPr lang="en-US" sz="3000" b="1" baseline="-25000" dirty="0" err="1"/>
              <a:t>A</a:t>
            </a:r>
            <a:r>
              <a:rPr lang="en-US" sz="3000" b="1" dirty="0" err="1">
                <a:latin typeface="Symbol" pitchFamily="18" charset="2"/>
              </a:rPr>
              <a:t>Ç</a:t>
            </a:r>
            <a:r>
              <a:rPr lang="en-US" sz="3000" b="1" baseline="-25000" dirty="0" err="1"/>
              <a:t>B</a:t>
            </a:r>
            <a:r>
              <a:rPr lang="en-US" sz="3000" b="1" dirty="0"/>
              <a:t>(x) = min [</a:t>
            </a:r>
            <a:r>
              <a:rPr lang="en-US" sz="3000" b="1" dirty="0">
                <a:latin typeface="Symbol" pitchFamily="18" charset="2"/>
              </a:rPr>
              <a:t>m</a:t>
            </a:r>
            <a:r>
              <a:rPr lang="en-US" sz="3000" b="1" baseline="-25000" dirty="0"/>
              <a:t>A</a:t>
            </a:r>
            <a:r>
              <a:rPr lang="en-US" sz="2000" b="1" dirty="0"/>
              <a:t> </a:t>
            </a:r>
            <a:r>
              <a:rPr lang="en-US" sz="3000" b="1" dirty="0"/>
              <a:t>(x), </a:t>
            </a:r>
            <a:r>
              <a:rPr lang="en-US" sz="3000" b="1" dirty="0" err="1">
                <a:latin typeface="Symbol" pitchFamily="18" charset="2"/>
              </a:rPr>
              <a:t>m</a:t>
            </a:r>
            <a:r>
              <a:rPr lang="en-US" sz="3000" b="1" baseline="-25000" dirty="0" err="1"/>
              <a:t>B</a:t>
            </a:r>
            <a:r>
              <a:rPr lang="en-US" sz="2000" b="1" dirty="0"/>
              <a:t> </a:t>
            </a:r>
            <a:r>
              <a:rPr lang="en-US" sz="3000" b="1" dirty="0"/>
              <a:t>(x)] = </a:t>
            </a:r>
            <a:r>
              <a:rPr lang="en-US" sz="3000" b="1" dirty="0">
                <a:latin typeface="Symbol" pitchFamily="18" charset="2"/>
              </a:rPr>
              <a:t>m</a:t>
            </a:r>
            <a:r>
              <a:rPr lang="en-US" sz="3000" b="1" baseline="-25000" dirty="0"/>
              <a:t>A</a:t>
            </a:r>
            <a:r>
              <a:rPr lang="en-US" sz="2000" b="1" dirty="0"/>
              <a:t> </a:t>
            </a:r>
            <a:r>
              <a:rPr lang="en-US" sz="3000" b="1" dirty="0"/>
              <a:t>(x) </a:t>
            </a:r>
            <a:r>
              <a:rPr lang="en-US" sz="3000" b="1" dirty="0">
                <a:latin typeface="Symbol" pitchFamily="18" charset="2"/>
              </a:rPr>
              <a:t>Ç</a:t>
            </a:r>
            <a:r>
              <a:rPr lang="en-US" sz="3000" b="1" dirty="0"/>
              <a:t> </a:t>
            </a:r>
            <a:r>
              <a:rPr lang="en-US" sz="3000" b="1" dirty="0" err="1">
                <a:latin typeface="Symbol" pitchFamily="18" charset="2"/>
              </a:rPr>
              <a:t>m</a:t>
            </a:r>
            <a:r>
              <a:rPr lang="en-US" sz="3000" b="1" baseline="-25000" dirty="0" err="1"/>
              <a:t>B</a:t>
            </a:r>
            <a:r>
              <a:rPr lang="en-US" sz="3000" b="1" dirty="0"/>
              <a:t>(x)</a:t>
            </a:r>
            <a:r>
              <a:rPr lang="en-US" sz="3000" dirty="0"/>
              <a:t>,</a:t>
            </a:r>
          </a:p>
          <a:p>
            <a:pPr marL="381000" indent="-381000">
              <a:lnSpc>
                <a:spcPct val="90000"/>
              </a:lnSpc>
              <a:defRPr/>
            </a:pPr>
            <a:r>
              <a:rPr lang="en-US" sz="3000" dirty="0"/>
              <a:t>	where </a:t>
            </a:r>
            <a:r>
              <a:rPr lang="en-US" sz="3000" dirty="0" err="1"/>
              <a:t>x</a:t>
            </a:r>
            <a:r>
              <a:rPr lang="en-US" sz="3000" dirty="0" err="1">
                <a:latin typeface="Symbol" pitchFamily="18" charset="2"/>
              </a:rPr>
              <a:t>Î</a:t>
            </a:r>
            <a:r>
              <a:rPr lang="en-US" sz="3000" dirty="0" err="1"/>
              <a:t>X</a:t>
            </a:r>
            <a:endParaRPr lang="en-US" sz="3000" b="1" dirty="0"/>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47</a:t>
            </a:fld>
            <a:endParaRPr lang="en-US" dirty="0"/>
          </a:p>
        </p:txBody>
      </p:sp>
    </p:spTree>
    <p:extLst>
      <p:ext uri="{BB962C8B-B14F-4D97-AF65-F5344CB8AC3E}">
        <p14:creationId xmlns:p14="http://schemas.microsoft.com/office/powerpoint/2010/main" val="2684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1790700" y="266700"/>
            <a:ext cx="8763000" cy="5693866"/>
          </a:xfrm>
          <a:prstGeom prst="rect">
            <a:avLst/>
          </a:prstGeom>
          <a:noFill/>
          <a:ln w="12700" cap="sq">
            <a:noFill/>
            <a:miter lim="800000"/>
            <a:headEnd type="none" w="sm" len="sm"/>
            <a:tailEnd type="none" w="sm" len="sm"/>
          </a:ln>
          <a:effectLst/>
        </p:spPr>
        <p:txBody>
          <a:bodyPr>
            <a:spAutoFit/>
          </a:bodyPr>
          <a:lstStyle/>
          <a:p>
            <a:pPr marL="381000" indent="-381000">
              <a:buFont typeface="Wingdings" pitchFamily="2" charset="2"/>
              <a:buChar char="n"/>
              <a:defRPr/>
            </a:pPr>
            <a:r>
              <a:rPr lang="en-US" sz="3400" b="1" dirty="0"/>
              <a:t>Union</a:t>
            </a:r>
            <a:r>
              <a:rPr lang="en-US" sz="3000" dirty="0"/>
              <a:t> </a:t>
            </a:r>
          </a:p>
          <a:p>
            <a:pPr marL="381000" indent="-381000">
              <a:defRPr/>
            </a:pPr>
            <a:r>
              <a:rPr lang="en-US" sz="3000" dirty="0"/>
              <a:t>	</a:t>
            </a:r>
            <a:r>
              <a:rPr lang="en-US" sz="3000" u="sng" dirty="0"/>
              <a:t>Crisp Sets:</a:t>
            </a:r>
            <a:r>
              <a:rPr lang="en-US" sz="3000" dirty="0"/>
              <a:t> Which element belongs to either set?</a:t>
            </a:r>
          </a:p>
          <a:p>
            <a:pPr marL="381000" indent="-381000">
              <a:defRPr/>
            </a:pPr>
            <a:r>
              <a:rPr lang="en-US" sz="3000" dirty="0"/>
              <a:t>	</a:t>
            </a:r>
            <a:r>
              <a:rPr lang="en-US" sz="3000" u="sng" dirty="0"/>
              <a:t>Fuzzy Sets:</a:t>
            </a:r>
            <a:r>
              <a:rPr lang="en-US" sz="3000" dirty="0"/>
              <a:t> How much of the element is in either set?</a:t>
            </a:r>
          </a:p>
          <a:p>
            <a:pPr marL="381000" indent="-381000">
              <a:defRPr/>
            </a:pPr>
            <a:r>
              <a:rPr lang="en-US" sz="3000" dirty="0"/>
              <a:t>	The union of two crisp sets consists of every element</a:t>
            </a:r>
          </a:p>
          <a:p>
            <a:pPr marL="381000" indent="-381000">
              <a:defRPr/>
            </a:pPr>
            <a:r>
              <a:rPr lang="en-US" sz="3000" dirty="0"/>
              <a:t>	that falls into either set. For example, the union of</a:t>
            </a:r>
          </a:p>
          <a:p>
            <a:pPr marL="381000" indent="-381000">
              <a:defRPr/>
            </a:pPr>
            <a:r>
              <a:rPr lang="en-US" sz="3000" dirty="0"/>
              <a:t>	tall men and fat men contains all men who are tall</a:t>
            </a:r>
          </a:p>
          <a:p>
            <a:pPr marL="381000" indent="-381000">
              <a:defRPr/>
            </a:pPr>
            <a:r>
              <a:rPr lang="en-US" sz="3000" b="1" dirty="0"/>
              <a:t>	OR </a:t>
            </a:r>
            <a:r>
              <a:rPr lang="en-US" sz="3000" dirty="0"/>
              <a:t>fat. In fuzzy sets, the union is the reverse of the</a:t>
            </a:r>
          </a:p>
          <a:p>
            <a:pPr marL="381000" indent="-381000">
              <a:defRPr/>
            </a:pPr>
            <a:r>
              <a:rPr lang="en-US" sz="3000" dirty="0"/>
              <a:t>	intersection. That is, the union is the largest</a:t>
            </a:r>
          </a:p>
          <a:p>
            <a:pPr marL="381000" indent="-381000">
              <a:defRPr/>
            </a:pPr>
            <a:r>
              <a:rPr lang="en-US" sz="3000" dirty="0"/>
              <a:t>	membership value of the element in either set. The</a:t>
            </a:r>
          </a:p>
          <a:p>
            <a:pPr marL="381000" indent="-381000">
              <a:defRPr/>
            </a:pPr>
            <a:r>
              <a:rPr lang="en-US" sz="3000" dirty="0"/>
              <a:t>	fuzzy operation for forming the union of two fuzzy</a:t>
            </a:r>
          </a:p>
          <a:p>
            <a:pPr marL="381000" indent="-381000">
              <a:defRPr/>
            </a:pPr>
            <a:r>
              <a:rPr lang="en-US" sz="3000" dirty="0"/>
              <a:t>	sets A and B on universe X can be given as:</a:t>
            </a:r>
            <a:endParaRPr lang="en-US" sz="3000" b="1" dirty="0"/>
          </a:p>
        </p:txBody>
      </p:sp>
      <p:sp>
        <p:nvSpPr>
          <p:cNvPr id="70659" name="Rectangle 3"/>
          <p:cNvSpPr>
            <a:spLocks noChangeArrowheads="1"/>
          </p:cNvSpPr>
          <p:nvPr/>
        </p:nvSpPr>
        <p:spPr bwMode="auto">
          <a:xfrm>
            <a:off x="1790700" y="5713507"/>
            <a:ext cx="8504238" cy="962025"/>
          </a:xfrm>
          <a:prstGeom prst="rect">
            <a:avLst/>
          </a:prstGeom>
          <a:noFill/>
          <a:ln w="12700" cap="sq">
            <a:noFill/>
            <a:miter lim="800000"/>
            <a:headEnd type="none" w="sm" len="sm"/>
            <a:tailEnd type="none" w="sm" len="sm"/>
          </a:ln>
          <a:effectLst/>
        </p:spPr>
        <p:txBody>
          <a:bodyPr>
            <a:spAutoFit/>
          </a:bodyPr>
          <a:lstStyle/>
          <a:p>
            <a:pPr marL="381000" indent="-381000">
              <a:lnSpc>
                <a:spcPct val="95000"/>
              </a:lnSpc>
              <a:defRPr/>
            </a:pPr>
            <a:r>
              <a:rPr lang="en-US" sz="3000" b="1" dirty="0">
                <a:latin typeface="Symbol" pitchFamily="18" charset="2"/>
              </a:rPr>
              <a:t>	</a:t>
            </a:r>
            <a:r>
              <a:rPr lang="en-US" sz="3000" b="1" dirty="0" err="1">
                <a:latin typeface="Symbol" pitchFamily="18" charset="2"/>
              </a:rPr>
              <a:t>m</a:t>
            </a:r>
            <a:r>
              <a:rPr lang="en-US" sz="3000" b="1" baseline="-25000" dirty="0" err="1"/>
              <a:t>A</a:t>
            </a:r>
            <a:r>
              <a:rPr lang="en-US" sz="3000" b="1" dirty="0" err="1">
                <a:latin typeface="Symbol" pitchFamily="18" charset="2"/>
              </a:rPr>
              <a:t>È</a:t>
            </a:r>
            <a:r>
              <a:rPr lang="en-US" sz="3000" b="1" baseline="-25000" dirty="0" err="1"/>
              <a:t>B</a:t>
            </a:r>
            <a:r>
              <a:rPr lang="en-US" sz="3000" b="1" dirty="0"/>
              <a:t>(x) = max [</a:t>
            </a:r>
            <a:r>
              <a:rPr lang="en-US" sz="3000" b="1" dirty="0">
                <a:latin typeface="Symbol" pitchFamily="18" charset="2"/>
              </a:rPr>
              <a:t>m</a:t>
            </a:r>
            <a:r>
              <a:rPr lang="en-US" sz="3000" b="1" baseline="-25000" dirty="0"/>
              <a:t>A</a:t>
            </a:r>
            <a:r>
              <a:rPr lang="en-US" sz="2000" b="1" dirty="0"/>
              <a:t> </a:t>
            </a:r>
            <a:r>
              <a:rPr lang="en-US" sz="3000" b="1" dirty="0"/>
              <a:t>(x), </a:t>
            </a:r>
            <a:r>
              <a:rPr lang="en-US" sz="3000" b="1" dirty="0" err="1">
                <a:latin typeface="Symbol" pitchFamily="18" charset="2"/>
              </a:rPr>
              <a:t>m</a:t>
            </a:r>
            <a:r>
              <a:rPr lang="en-US" sz="3000" b="1" baseline="-25000" dirty="0" err="1"/>
              <a:t>B</a:t>
            </a:r>
            <a:r>
              <a:rPr lang="en-US" sz="3000" b="1" dirty="0"/>
              <a:t>(x)] = </a:t>
            </a:r>
            <a:r>
              <a:rPr lang="en-US" sz="3000" b="1" dirty="0">
                <a:latin typeface="Symbol" pitchFamily="18" charset="2"/>
              </a:rPr>
              <a:t>m</a:t>
            </a:r>
            <a:r>
              <a:rPr lang="en-US" sz="3000" b="1" baseline="-25000" dirty="0"/>
              <a:t>A</a:t>
            </a:r>
            <a:r>
              <a:rPr lang="en-US" sz="3000" b="1" dirty="0"/>
              <a:t> (x)</a:t>
            </a:r>
            <a:r>
              <a:rPr lang="en-US" sz="3000" b="1" dirty="0">
                <a:latin typeface="Symbol" pitchFamily="18" charset="2"/>
              </a:rPr>
              <a:t> È</a:t>
            </a:r>
            <a:r>
              <a:rPr lang="en-US" sz="3000" b="1" dirty="0"/>
              <a:t> </a:t>
            </a:r>
            <a:r>
              <a:rPr lang="en-US" sz="3000" b="1" dirty="0" err="1">
                <a:latin typeface="Symbol" pitchFamily="18" charset="2"/>
              </a:rPr>
              <a:t>m</a:t>
            </a:r>
            <a:r>
              <a:rPr lang="en-US" sz="3000" b="1" baseline="-25000" dirty="0" err="1"/>
              <a:t>B</a:t>
            </a:r>
            <a:r>
              <a:rPr lang="en-US" sz="3000" b="1" dirty="0"/>
              <a:t>(x)</a:t>
            </a:r>
            <a:r>
              <a:rPr lang="en-US" sz="3000" dirty="0"/>
              <a:t>,</a:t>
            </a:r>
          </a:p>
          <a:p>
            <a:pPr marL="381000" indent="-381000">
              <a:lnSpc>
                <a:spcPct val="95000"/>
              </a:lnSpc>
              <a:defRPr/>
            </a:pPr>
            <a:r>
              <a:rPr lang="en-US" sz="3000" dirty="0"/>
              <a:t>	where </a:t>
            </a:r>
            <a:r>
              <a:rPr lang="en-US" sz="3000" dirty="0" err="1"/>
              <a:t>x</a:t>
            </a:r>
            <a:r>
              <a:rPr lang="en-US" sz="3000" dirty="0" err="1">
                <a:latin typeface="Symbol" pitchFamily="18" charset="2"/>
              </a:rPr>
              <a:t>Î</a:t>
            </a:r>
            <a:r>
              <a:rPr lang="en-US" sz="3000" dirty="0" err="1"/>
              <a:t>X</a:t>
            </a:r>
            <a:endParaRPr lang="en-US" sz="3000" dirty="0"/>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48</a:t>
            </a:fld>
            <a:endParaRPr lang="en-US" dirty="0"/>
          </a:p>
        </p:txBody>
      </p:sp>
    </p:spTree>
    <p:extLst>
      <p:ext uri="{BB962C8B-B14F-4D97-AF65-F5344CB8AC3E}">
        <p14:creationId xmlns:p14="http://schemas.microsoft.com/office/powerpoint/2010/main" val="4602410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1917700" y="234950"/>
            <a:ext cx="8377238" cy="64135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600" b="1" dirty="0"/>
              <a:t>Operations of fuzzy sets</a:t>
            </a:r>
          </a:p>
        </p:txBody>
      </p:sp>
      <p:pic>
        <p:nvPicPr>
          <p:cNvPr id="90115" name="Picture 3" descr="G:\books\Pe_uk\Powerpoint\Negnevitsky\final\ppt\ch04\WMF\Slide04-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2314" y="863600"/>
            <a:ext cx="5672137" cy="55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49</a:t>
            </a:fld>
            <a:endParaRPr lang="en-US" dirty="0"/>
          </a:p>
        </p:txBody>
      </p:sp>
    </p:spTree>
    <p:extLst>
      <p:ext uri="{BB962C8B-B14F-4D97-AF65-F5344CB8AC3E}">
        <p14:creationId xmlns:p14="http://schemas.microsoft.com/office/powerpoint/2010/main" val="33492422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1800226" y="892176"/>
            <a:ext cx="8639175" cy="3749675"/>
          </a:xfrm>
          <a:prstGeom prst="rect">
            <a:avLst/>
          </a:prstGeom>
          <a:noFill/>
          <a:ln w="12700" cap="sq">
            <a:noFill/>
            <a:miter lim="800000"/>
            <a:headEnd type="none" w="sm" len="sm"/>
            <a:tailEnd type="none" w="sm" len="sm"/>
          </a:ln>
          <a:effectLst/>
        </p:spPr>
        <p:txBody>
          <a:bodyPr>
            <a:spAutoFit/>
          </a:bodyPr>
          <a:lstStyle/>
          <a:p>
            <a:pPr marL="381000" indent="-381000" algn="just">
              <a:buClr>
                <a:schemeClr val="tx2"/>
              </a:buClr>
              <a:buFont typeface="Wingdings" pitchFamily="2" charset="2"/>
              <a:buChar char="n"/>
              <a:defRPr/>
            </a:pPr>
            <a:r>
              <a:rPr lang="en-US" sz="3000" dirty="0">
                <a:latin typeface="Times New Roman" panose="02020603050405020304" pitchFamily="18" charset="0"/>
                <a:cs typeface="Times New Roman" panose="02020603050405020304" pitchFamily="18" charset="0"/>
              </a:rPr>
              <a:t>In 1965 </a:t>
            </a:r>
            <a:r>
              <a:rPr lang="en-US" sz="3000" b="1" dirty="0" err="1">
                <a:latin typeface="Times New Roman" panose="02020603050405020304" pitchFamily="18" charset="0"/>
                <a:cs typeface="Times New Roman" panose="02020603050405020304" pitchFamily="18" charset="0"/>
              </a:rPr>
              <a:t>Lotfi</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Zadeh</a:t>
            </a:r>
            <a:r>
              <a:rPr lang="en-US" sz="3000" dirty="0">
                <a:latin typeface="Times New Roman" panose="02020603050405020304" pitchFamily="18" charset="0"/>
                <a:cs typeface="Times New Roman" panose="02020603050405020304" pitchFamily="18" charset="0"/>
              </a:rPr>
              <a:t>, published his famous paper            “Fuzzy sets”. </a:t>
            </a:r>
            <a:r>
              <a:rPr lang="en-US" sz="3000" dirty="0" err="1">
                <a:latin typeface="Times New Roman" panose="02020603050405020304" pitchFamily="18" charset="0"/>
                <a:cs typeface="Times New Roman" panose="02020603050405020304" pitchFamily="18" charset="0"/>
              </a:rPr>
              <a:t>Zadeh</a:t>
            </a:r>
            <a:r>
              <a:rPr lang="en-US" sz="3000" dirty="0">
                <a:latin typeface="Times New Roman" panose="02020603050405020304" pitchFamily="18" charset="0"/>
                <a:cs typeface="Times New Roman" panose="02020603050405020304" pitchFamily="18" charset="0"/>
              </a:rPr>
              <a:t> extended the work on possibility theory into a formal system of mathematical logic, and introduced a new concept for applying natural language terms. This new   logic for representing and manipulating fuzzy terms   was called </a:t>
            </a:r>
            <a:r>
              <a:rPr lang="en-US" sz="3000" b="1" dirty="0">
                <a:latin typeface="Times New Roman" panose="02020603050405020304" pitchFamily="18" charset="0"/>
                <a:cs typeface="Times New Roman" panose="02020603050405020304" pitchFamily="18" charset="0"/>
              </a:rPr>
              <a:t>fuzzy logic</a:t>
            </a:r>
            <a:r>
              <a:rPr lang="en-US" sz="3000" dirty="0">
                <a:latin typeface="Times New Roman" panose="02020603050405020304" pitchFamily="18" charset="0"/>
                <a:cs typeface="Times New Roman" panose="02020603050405020304" pitchFamily="18" charset="0"/>
              </a:rPr>
              <a:t>, and </a:t>
            </a:r>
            <a:r>
              <a:rPr lang="en-US" sz="3000" dirty="0" err="1">
                <a:latin typeface="Times New Roman" panose="02020603050405020304" pitchFamily="18" charset="0"/>
                <a:cs typeface="Times New Roman" panose="02020603050405020304" pitchFamily="18" charset="0"/>
              </a:rPr>
              <a:t>Zadeh</a:t>
            </a:r>
            <a:r>
              <a:rPr lang="en-US" sz="3000" dirty="0">
                <a:latin typeface="Times New Roman" panose="02020603050405020304" pitchFamily="18" charset="0"/>
                <a:cs typeface="Times New Roman" panose="02020603050405020304" pitchFamily="18" charset="0"/>
              </a:rPr>
              <a:t> became the Master of fuzzy logic.</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27057598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eaLnBrk="1" hangingPunct="1">
              <a:defRPr/>
            </a:pPr>
            <a:r>
              <a:rPr lang="en-US"/>
              <a:t>Additional operations</a:t>
            </a:r>
          </a:p>
        </p:txBody>
      </p:sp>
      <p:sp>
        <p:nvSpPr>
          <p:cNvPr id="91139" name="Rectangle 3"/>
          <p:cNvSpPr>
            <a:spLocks noGrp="1" noChangeArrowheads="1"/>
          </p:cNvSpPr>
          <p:nvPr>
            <p:ph type="body" idx="1"/>
          </p:nvPr>
        </p:nvSpPr>
        <p:spPr/>
        <p:txBody>
          <a:bodyPr>
            <a:normAutofit fontScale="85000" lnSpcReduction="20000"/>
          </a:bodyPr>
          <a:lstStyle/>
          <a:p>
            <a:pPr eaLnBrk="1" hangingPunct="1">
              <a:buFont typeface="Wingdings" panose="05000000000000000000" pitchFamily="2" charset="2"/>
              <a:buNone/>
            </a:pPr>
            <a:r>
              <a:rPr lang="en-US" sz="2400"/>
              <a:t>1.  Equality:  	A = B, if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 </a:t>
            </a:r>
            <a:r>
              <a:rPr lang="en-US" sz="2400">
                <a:sym typeface="Symbol" panose="05050102010706020507" pitchFamily="18" charset="2"/>
              </a:rPr>
              <a:t>µ</a:t>
            </a:r>
            <a:r>
              <a:rPr lang="en-US" sz="2400" baseline="-25000">
                <a:sym typeface="Symbol" panose="05050102010706020507" pitchFamily="18" charset="2"/>
              </a:rPr>
              <a:t>B</a:t>
            </a:r>
            <a:r>
              <a:rPr lang="en-US" sz="2400" baseline="-25000"/>
              <a:t>(x)</a:t>
            </a:r>
            <a:r>
              <a:rPr lang="en-US" sz="2400"/>
              <a:t>,  </a:t>
            </a:r>
            <a:r>
              <a:rPr lang="en-US" sz="2400">
                <a:sym typeface="Symbol" panose="05050102010706020507" pitchFamily="18" charset="2"/>
              </a:rPr>
              <a:t></a:t>
            </a:r>
            <a:r>
              <a:rPr lang="en-US" sz="2400"/>
              <a:t>x </a:t>
            </a:r>
            <a:r>
              <a:rPr lang="en-US" sz="2400">
                <a:sym typeface="Symbol" panose="05050102010706020507" pitchFamily="18" charset="2"/>
              </a:rPr>
              <a:t></a:t>
            </a:r>
            <a:r>
              <a:rPr lang="en-US" sz="2400"/>
              <a:t> X</a:t>
            </a:r>
          </a:p>
          <a:p>
            <a:pPr eaLnBrk="1" hangingPunct="1">
              <a:buFont typeface="Wingdings" panose="05000000000000000000" pitchFamily="2" charset="2"/>
              <a:buNone/>
            </a:pPr>
            <a:r>
              <a:rPr lang="en-US" sz="2400"/>
              <a:t>2.  Not equal: A </a:t>
            </a:r>
            <a:r>
              <a:rPr lang="en-US" sz="2400">
                <a:sym typeface="Symbol" panose="05050102010706020507" pitchFamily="18" charset="2"/>
              </a:rPr>
              <a:t></a:t>
            </a:r>
            <a:r>
              <a:rPr lang="en-US" sz="2400"/>
              <a:t> B,	if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a:t>
            </a:r>
            <a:r>
              <a:rPr lang="en-US" sz="2400">
                <a:sym typeface="Symbol" panose="05050102010706020507" pitchFamily="18" charset="2"/>
              </a:rPr>
              <a:t></a:t>
            </a:r>
            <a:r>
              <a:rPr lang="en-US" sz="2400"/>
              <a:t> </a:t>
            </a:r>
            <a:r>
              <a:rPr lang="en-US" sz="2400">
                <a:sym typeface="Symbol" panose="05050102010706020507" pitchFamily="18" charset="2"/>
              </a:rPr>
              <a:t>µ</a:t>
            </a:r>
            <a:r>
              <a:rPr lang="en-US" sz="2400" baseline="-25000"/>
              <a:t>B(x)</a:t>
            </a:r>
            <a:r>
              <a:rPr lang="en-US" sz="2400"/>
              <a:t> for at least one x </a:t>
            </a:r>
            <a:r>
              <a:rPr lang="en-US" sz="2400">
                <a:sym typeface="Symbol" panose="05050102010706020507" pitchFamily="18" charset="2"/>
              </a:rPr>
              <a:t></a:t>
            </a:r>
            <a:r>
              <a:rPr lang="en-US" sz="2400"/>
              <a:t> X</a:t>
            </a:r>
          </a:p>
          <a:p>
            <a:pPr eaLnBrk="1" hangingPunct="1">
              <a:buFont typeface="Wingdings" panose="05000000000000000000" pitchFamily="2" charset="2"/>
              <a:buNone/>
            </a:pPr>
            <a:r>
              <a:rPr lang="en-US" sz="2400"/>
              <a:t>3.  Containment: A</a:t>
            </a:r>
            <a:r>
              <a:rPr lang="en-US" sz="2400">
                <a:sym typeface="Symbol" panose="05050102010706020507" pitchFamily="18" charset="2"/>
              </a:rPr>
              <a:t></a:t>
            </a:r>
            <a:r>
              <a:rPr lang="en-US" sz="2400"/>
              <a:t> B if and only if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a:t>
            </a:r>
            <a:r>
              <a:rPr lang="en-US" sz="2400">
                <a:sym typeface="Symbol" panose="05050102010706020507" pitchFamily="18" charset="2"/>
              </a:rPr>
              <a:t></a:t>
            </a:r>
            <a:r>
              <a:rPr lang="en-US" sz="2400"/>
              <a:t> </a:t>
            </a:r>
            <a:r>
              <a:rPr lang="en-US" sz="2400">
                <a:sym typeface="Symbol" panose="05050102010706020507" pitchFamily="18" charset="2"/>
              </a:rPr>
              <a:t>µ</a:t>
            </a:r>
            <a:r>
              <a:rPr lang="en-US" sz="2400" baseline="-25000">
                <a:sym typeface="Symbol" panose="05050102010706020507" pitchFamily="18" charset="2"/>
              </a:rPr>
              <a:t>B</a:t>
            </a:r>
            <a:r>
              <a:rPr lang="en-US" sz="2400" baseline="-25000"/>
              <a:t>(x)</a:t>
            </a:r>
            <a:r>
              <a:rPr lang="en-US" sz="2400"/>
              <a:t>,   </a:t>
            </a:r>
            <a:r>
              <a:rPr lang="en-US" sz="2400">
                <a:sym typeface="Symbol" panose="05050102010706020507" pitchFamily="18" charset="2"/>
              </a:rPr>
              <a:t></a:t>
            </a:r>
            <a:r>
              <a:rPr lang="en-US" sz="2400"/>
              <a:t>x </a:t>
            </a:r>
            <a:r>
              <a:rPr lang="en-US" sz="2400">
                <a:sym typeface="Symbol" panose="05050102010706020507" pitchFamily="18" charset="2"/>
              </a:rPr>
              <a:t></a:t>
            </a:r>
            <a:r>
              <a:rPr lang="en-US" sz="2400"/>
              <a:t> X</a:t>
            </a:r>
          </a:p>
          <a:p>
            <a:pPr eaLnBrk="1" hangingPunct="1">
              <a:buFont typeface="Wingdings" panose="05000000000000000000" pitchFamily="2" charset="2"/>
              <a:buNone/>
            </a:pPr>
            <a:r>
              <a:rPr lang="en-US" sz="2400"/>
              <a:t>4.   Proper subset: If A </a:t>
            </a:r>
            <a:r>
              <a:rPr lang="en-US" sz="2400">
                <a:sym typeface="Symbol" panose="05050102010706020507" pitchFamily="18" charset="2"/>
              </a:rPr>
              <a:t></a:t>
            </a:r>
            <a:r>
              <a:rPr lang="en-US" sz="2400"/>
              <a:t> B and A </a:t>
            </a:r>
            <a:r>
              <a:rPr lang="en-US" sz="2400">
                <a:sym typeface="Symbol" panose="05050102010706020507" pitchFamily="18" charset="2"/>
              </a:rPr>
              <a:t></a:t>
            </a:r>
            <a:r>
              <a:rPr lang="en-US" sz="2400"/>
              <a:t> B</a:t>
            </a:r>
          </a:p>
          <a:p>
            <a:pPr eaLnBrk="1" hangingPunct="1">
              <a:buFont typeface="Wingdings" panose="05000000000000000000" pitchFamily="2" charset="2"/>
              <a:buNone/>
            </a:pPr>
            <a:r>
              <a:rPr lang="en-US" sz="2400"/>
              <a:t>5.   Product:  A.B is defined as </a:t>
            </a:r>
            <a:r>
              <a:rPr lang="en-US" sz="2400">
                <a:sym typeface="Symbol" panose="05050102010706020507" pitchFamily="18" charset="2"/>
              </a:rPr>
              <a:t>µ</a:t>
            </a:r>
            <a:r>
              <a:rPr lang="en-US" sz="2400" baseline="-25000">
                <a:sym typeface="Symbol" panose="05050102010706020507" pitchFamily="18" charset="2"/>
              </a:rPr>
              <a:t>A.B</a:t>
            </a:r>
            <a:r>
              <a:rPr lang="en-US" sz="2400" baseline="-25000"/>
              <a:t>(x)</a:t>
            </a:r>
            <a:r>
              <a:rPr lang="en-US" sz="2400"/>
              <a:t> =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 </a:t>
            </a:r>
            <a:r>
              <a:rPr lang="en-US" sz="2400">
                <a:sym typeface="Symbol" panose="05050102010706020507" pitchFamily="18" charset="2"/>
              </a:rPr>
              <a:t>µ</a:t>
            </a:r>
            <a:r>
              <a:rPr lang="en-US" sz="2400" baseline="-25000">
                <a:sym typeface="Symbol" panose="05050102010706020507" pitchFamily="18" charset="2"/>
              </a:rPr>
              <a:t>B</a:t>
            </a:r>
            <a:r>
              <a:rPr lang="en-US" sz="2400" baseline="-25000"/>
              <a:t>(x)</a:t>
            </a:r>
            <a:r>
              <a:rPr lang="en-US" sz="2400"/>
              <a:t> </a:t>
            </a:r>
          </a:p>
          <a:p>
            <a:pPr eaLnBrk="1" hangingPunct="1">
              <a:buFont typeface="Wingdings" panose="05000000000000000000" pitchFamily="2" charset="2"/>
              <a:buNone/>
            </a:pPr>
            <a:r>
              <a:rPr lang="en-US" sz="2400"/>
              <a:t>6.   Power :  A</a:t>
            </a:r>
            <a:r>
              <a:rPr lang="en-US" sz="2400" baseline="30000"/>
              <a:t>N</a:t>
            </a:r>
            <a:r>
              <a:rPr lang="en-US" sz="2400"/>
              <a:t> is defined as: </a:t>
            </a:r>
            <a:r>
              <a:rPr lang="en-US" sz="2400">
                <a:sym typeface="Symbol" panose="05050102010706020507" pitchFamily="18" charset="2"/>
              </a:rPr>
              <a:t>µ</a:t>
            </a:r>
            <a:r>
              <a:rPr lang="en-US" sz="2400" baseline="-25000">
                <a:sym typeface="Symbol" panose="05050102010706020507" pitchFamily="18" charset="2"/>
              </a:rPr>
              <a:t>A</a:t>
            </a:r>
            <a:r>
              <a:rPr lang="en-US" sz="2400" baseline="30000">
                <a:sym typeface="Symbol" panose="05050102010706020507" pitchFamily="18" charset="2"/>
              </a:rPr>
              <a:t>N</a:t>
            </a:r>
            <a:r>
              <a:rPr lang="en-US" sz="2400" baseline="30000"/>
              <a:t>(x)</a:t>
            </a:r>
            <a:r>
              <a:rPr lang="en-US" sz="2400"/>
              <a:t> =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a:t>
            </a:r>
            <a:r>
              <a:rPr lang="en-US" sz="2400" baseline="30000"/>
              <a:t>N</a:t>
            </a:r>
          </a:p>
          <a:p>
            <a:pPr eaLnBrk="1" hangingPunct="1">
              <a:buFont typeface="Wingdings" panose="05000000000000000000" pitchFamily="2" charset="2"/>
              <a:buNone/>
            </a:pPr>
            <a:r>
              <a:rPr lang="en-US" sz="2400"/>
              <a:t>7.   Bold union : A </a:t>
            </a:r>
            <a:r>
              <a:rPr lang="en-US" sz="2400">
                <a:sym typeface="Symbol" panose="05050102010706020507" pitchFamily="18" charset="2"/>
              </a:rPr>
              <a:t></a:t>
            </a:r>
            <a:r>
              <a:rPr lang="en-US" sz="2400"/>
              <a:t> B is defined as: </a:t>
            </a:r>
          </a:p>
          <a:p>
            <a:pPr eaLnBrk="1" hangingPunct="1">
              <a:buFont typeface="Wingdings" panose="05000000000000000000" pitchFamily="2" charset="2"/>
              <a:buNone/>
            </a:pPr>
            <a:r>
              <a:rPr lang="en-US" sz="2400"/>
              <a:t>		</a:t>
            </a:r>
            <a:r>
              <a:rPr lang="en-US" sz="2400">
                <a:sym typeface="Symbol" panose="05050102010706020507" pitchFamily="18" charset="2"/>
              </a:rPr>
              <a:t>µ</a:t>
            </a:r>
            <a:r>
              <a:rPr lang="en-US" sz="2400" baseline="-25000"/>
              <a:t>A</a:t>
            </a:r>
            <a:r>
              <a:rPr lang="en-US" sz="2400"/>
              <a:t> </a:t>
            </a:r>
            <a:r>
              <a:rPr lang="en-US" sz="2400" baseline="-25000">
                <a:sym typeface="Symbol" panose="05050102010706020507" pitchFamily="18" charset="2"/>
              </a:rPr>
              <a:t></a:t>
            </a:r>
            <a:r>
              <a:rPr lang="en-US" sz="2400" baseline="-25000"/>
              <a:t> B(x)</a:t>
            </a:r>
            <a:r>
              <a:rPr lang="en-US" sz="2400"/>
              <a:t> =  Min [1,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 </a:t>
            </a:r>
            <a:r>
              <a:rPr lang="en-US" sz="2400">
                <a:sym typeface="Symbol" panose="05050102010706020507" pitchFamily="18" charset="2"/>
              </a:rPr>
              <a:t>µ</a:t>
            </a:r>
            <a:r>
              <a:rPr lang="en-US" sz="2400" baseline="-25000">
                <a:sym typeface="Symbol" panose="05050102010706020507" pitchFamily="18" charset="2"/>
              </a:rPr>
              <a:t>B</a:t>
            </a:r>
            <a:r>
              <a:rPr lang="en-US" sz="2400" baseline="-25000"/>
              <a:t>(x)</a:t>
            </a:r>
            <a:r>
              <a:rPr lang="en-US" sz="2400"/>
              <a:t>]</a:t>
            </a:r>
          </a:p>
          <a:p>
            <a:pPr eaLnBrk="1" hangingPunct="1">
              <a:buFont typeface="Wingdings" panose="05000000000000000000" pitchFamily="2" charset="2"/>
              <a:buNone/>
            </a:pPr>
            <a:r>
              <a:rPr lang="en-US" sz="2400"/>
              <a:t>8.   Bold intersection: A </a:t>
            </a:r>
            <a:r>
              <a:rPr lang="en-US" sz="2400">
                <a:sym typeface="Symbol" panose="05050102010706020507" pitchFamily="18" charset="2"/>
              </a:rPr>
              <a:t></a:t>
            </a:r>
            <a:r>
              <a:rPr lang="en-US" sz="2400"/>
              <a:t> B is defined as: </a:t>
            </a:r>
          </a:p>
          <a:p>
            <a:pPr eaLnBrk="1" hangingPunct="1">
              <a:buFont typeface="Wingdings" panose="05000000000000000000" pitchFamily="2" charset="2"/>
              <a:buNone/>
            </a:pPr>
            <a:r>
              <a:rPr lang="en-US" sz="2400"/>
              <a:t>  		 </a:t>
            </a:r>
            <a:r>
              <a:rPr lang="en-US" sz="2400">
                <a:sym typeface="Symbol" panose="05050102010706020507" pitchFamily="18" charset="2"/>
              </a:rPr>
              <a:t>µ</a:t>
            </a:r>
            <a:r>
              <a:rPr lang="en-US" sz="2400" baseline="-25000"/>
              <a:t>A</a:t>
            </a:r>
            <a:r>
              <a:rPr lang="en-US" sz="2400"/>
              <a:t> </a:t>
            </a:r>
            <a:r>
              <a:rPr lang="en-US" sz="2400" baseline="-25000">
                <a:sym typeface="Symbol" panose="05050102010706020507" pitchFamily="18" charset="2"/>
              </a:rPr>
              <a:t></a:t>
            </a:r>
            <a:r>
              <a:rPr lang="en-US" sz="2400" baseline="-25000"/>
              <a:t> B(x)</a:t>
            </a:r>
            <a:r>
              <a:rPr lang="en-US" sz="2400"/>
              <a:t> =  Max [0, </a:t>
            </a:r>
            <a:r>
              <a:rPr lang="en-US" sz="2400">
                <a:sym typeface="Symbol" panose="05050102010706020507" pitchFamily="18" charset="2"/>
              </a:rPr>
              <a:t>µ</a:t>
            </a:r>
            <a:r>
              <a:rPr lang="en-US" sz="2400" baseline="-25000">
                <a:sym typeface="Symbol" panose="05050102010706020507" pitchFamily="18" charset="2"/>
              </a:rPr>
              <a:t>A</a:t>
            </a:r>
            <a:r>
              <a:rPr lang="en-US" sz="2400" baseline="-25000"/>
              <a:t>(x)</a:t>
            </a:r>
            <a:r>
              <a:rPr lang="en-US" sz="2400"/>
              <a:t> + </a:t>
            </a:r>
            <a:r>
              <a:rPr lang="en-US" sz="2400">
                <a:sym typeface="Symbol" panose="05050102010706020507" pitchFamily="18" charset="2"/>
              </a:rPr>
              <a:t>µ</a:t>
            </a:r>
            <a:r>
              <a:rPr lang="en-US" sz="2400" baseline="-25000">
                <a:sym typeface="Symbol" panose="05050102010706020507" pitchFamily="18" charset="2"/>
              </a:rPr>
              <a:t>B</a:t>
            </a:r>
            <a:r>
              <a:rPr lang="en-US" sz="2400" baseline="-25000"/>
              <a:t>(x)</a:t>
            </a:r>
            <a:r>
              <a:rPr lang="en-US" sz="2400"/>
              <a:t> - 1]</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629637A9-119A-49DA-BD12-AAC58B377D80}" type="slidenum">
              <a:rPr lang="en-US" smtClean="0"/>
              <a:t>50</a:t>
            </a:fld>
            <a:endParaRPr lang="en-US" dirty="0"/>
          </a:p>
        </p:txBody>
      </p:sp>
    </p:spTree>
    <p:extLst>
      <p:ext uri="{BB962C8B-B14F-4D97-AF65-F5344CB8AC3E}">
        <p14:creationId xmlns:p14="http://schemas.microsoft.com/office/powerpoint/2010/main" val="37491219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1905000" y="238126"/>
            <a:ext cx="8377238" cy="701675"/>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4000" b="1" dirty="0"/>
              <a:t>Fuzzy rules</a:t>
            </a:r>
          </a:p>
        </p:txBody>
      </p:sp>
      <p:sp>
        <p:nvSpPr>
          <p:cNvPr id="72707" name="Rectangle 3"/>
          <p:cNvSpPr>
            <a:spLocks noChangeArrowheads="1"/>
          </p:cNvSpPr>
          <p:nvPr/>
        </p:nvSpPr>
        <p:spPr bwMode="auto">
          <a:xfrm>
            <a:off x="1819275" y="1155701"/>
            <a:ext cx="8377238" cy="2378075"/>
          </a:xfrm>
          <a:prstGeom prst="rect">
            <a:avLst/>
          </a:prstGeom>
          <a:noFill/>
          <a:ln w="12700" cap="sq">
            <a:noFill/>
            <a:miter lim="800000"/>
            <a:headEnd type="none" w="sm" len="sm"/>
            <a:tailEnd type="none" w="sm" len="sm"/>
          </a:ln>
          <a:effectLst/>
        </p:spPr>
        <p:txBody>
          <a:bodyPr>
            <a:spAutoFit/>
          </a:bodyPr>
          <a:lstStyle/>
          <a:p>
            <a:pPr eaLnBrk="1" hangingPunct="1">
              <a:defRPr/>
            </a:pPr>
            <a:r>
              <a:rPr lang="en-US" sz="3000"/>
              <a:t>In 1973, </a:t>
            </a:r>
            <a:r>
              <a:rPr lang="en-US" sz="3000" b="1"/>
              <a:t>Lotfi Zadeh </a:t>
            </a:r>
            <a:r>
              <a:rPr lang="en-US" sz="3000"/>
              <a:t>published his second most</a:t>
            </a:r>
          </a:p>
          <a:p>
            <a:pPr eaLnBrk="1" hangingPunct="1">
              <a:defRPr/>
            </a:pPr>
            <a:r>
              <a:rPr lang="en-US" sz="3000"/>
              <a:t>influential paper. This paper outlined a new</a:t>
            </a:r>
          </a:p>
          <a:p>
            <a:pPr eaLnBrk="1" hangingPunct="1">
              <a:defRPr/>
            </a:pPr>
            <a:r>
              <a:rPr lang="en-US" sz="3000"/>
              <a:t>approach to analysis of complex systems, in which</a:t>
            </a:r>
          </a:p>
          <a:p>
            <a:pPr eaLnBrk="1" hangingPunct="1">
              <a:defRPr/>
            </a:pPr>
            <a:r>
              <a:rPr lang="en-US" sz="3000"/>
              <a:t>Zadeh suggested capturing human knowledge in</a:t>
            </a:r>
          </a:p>
          <a:p>
            <a:pPr eaLnBrk="1" hangingPunct="1">
              <a:defRPr/>
            </a:pPr>
            <a:r>
              <a:rPr lang="en-US" sz="3000"/>
              <a:t>fuzzy rules.</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51</a:t>
            </a:fld>
            <a:endParaRPr lang="en-US" dirty="0"/>
          </a:p>
        </p:txBody>
      </p:sp>
    </p:spTree>
    <p:extLst>
      <p:ext uri="{BB962C8B-B14F-4D97-AF65-F5344CB8AC3E}">
        <p14:creationId xmlns:p14="http://schemas.microsoft.com/office/powerpoint/2010/main" val="23911727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1905000" y="247650"/>
            <a:ext cx="8377238" cy="64135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600" b="1"/>
              <a:t>What is a fuzzy rule?</a:t>
            </a:r>
          </a:p>
        </p:txBody>
      </p:sp>
      <p:sp>
        <p:nvSpPr>
          <p:cNvPr id="73731" name="Rectangle 3"/>
          <p:cNvSpPr>
            <a:spLocks noChangeArrowheads="1"/>
          </p:cNvSpPr>
          <p:nvPr/>
        </p:nvSpPr>
        <p:spPr bwMode="auto">
          <a:xfrm>
            <a:off x="1816100" y="1217614"/>
            <a:ext cx="8453438" cy="4664075"/>
          </a:xfrm>
          <a:prstGeom prst="rect">
            <a:avLst/>
          </a:prstGeom>
          <a:noFill/>
          <a:ln w="12700" cap="sq">
            <a:noFill/>
            <a:miter lim="800000"/>
            <a:headEnd type="none" w="sm" len="sm"/>
            <a:tailEnd type="none" w="sm" len="sm"/>
          </a:ln>
          <a:effectLst/>
        </p:spPr>
        <p:txBody>
          <a:bodyPr>
            <a:spAutoFit/>
          </a:bodyPr>
          <a:lstStyle/>
          <a:p>
            <a:pPr defTabSz="400050">
              <a:tabLst>
                <a:tab pos="1143000" algn="l"/>
              </a:tabLst>
              <a:defRPr/>
            </a:pPr>
            <a:r>
              <a:rPr lang="en-US" sz="3000" dirty="0"/>
              <a:t>A fuzzy rule can be defined as a conditional</a:t>
            </a:r>
          </a:p>
          <a:p>
            <a:pPr defTabSz="400050">
              <a:tabLst>
                <a:tab pos="1143000" algn="l"/>
              </a:tabLst>
              <a:defRPr/>
            </a:pPr>
            <a:r>
              <a:rPr lang="en-US" sz="3000" dirty="0"/>
              <a:t>statement in the form:</a:t>
            </a:r>
          </a:p>
          <a:p>
            <a:pPr defTabSz="400050">
              <a:tabLst>
                <a:tab pos="1143000" algn="l"/>
              </a:tabLst>
              <a:defRPr/>
            </a:pPr>
            <a:endParaRPr lang="en-US" sz="3000" dirty="0"/>
          </a:p>
          <a:p>
            <a:pPr defTabSz="400050">
              <a:tabLst>
                <a:tab pos="1143000" algn="l"/>
              </a:tabLst>
              <a:defRPr/>
            </a:pPr>
            <a:r>
              <a:rPr lang="en-US" sz="3000" b="1" dirty="0"/>
              <a:t>IF 		x  is A</a:t>
            </a:r>
          </a:p>
          <a:p>
            <a:pPr defTabSz="400050">
              <a:tabLst>
                <a:tab pos="1143000" algn="l"/>
              </a:tabLst>
              <a:defRPr/>
            </a:pPr>
            <a:r>
              <a:rPr lang="en-US" sz="3000" b="1" dirty="0"/>
              <a:t>THEN		y  is B</a:t>
            </a:r>
          </a:p>
          <a:p>
            <a:pPr defTabSz="400050">
              <a:tabLst>
                <a:tab pos="1143000" algn="l"/>
              </a:tabLst>
              <a:defRPr/>
            </a:pPr>
            <a:endParaRPr lang="en-US" sz="3000" b="1" dirty="0"/>
          </a:p>
          <a:p>
            <a:pPr defTabSz="400050">
              <a:tabLst>
                <a:tab pos="1143000" algn="l"/>
              </a:tabLst>
              <a:defRPr/>
            </a:pPr>
            <a:r>
              <a:rPr lang="en-US" sz="3000" dirty="0"/>
              <a:t>where x and y are linguistic variables; and A and B</a:t>
            </a:r>
          </a:p>
          <a:p>
            <a:pPr defTabSz="400050">
              <a:tabLst>
                <a:tab pos="1143000" algn="l"/>
              </a:tabLst>
              <a:defRPr/>
            </a:pPr>
            <a:r>
              <a:rPr lang="en-US" sz="3000" dirty="0"/>
              <a:t>are linguistic values determined by fuzzy sets on the</a:t>
            </a:r>
          </a:p>
          <a:p>
            <a:pPr defTabSz="400050">
              <a:tabLst>
                <a:tab pos="1143000" algn="l"/>
              </a:tabLst>
              <a:defRPr/>
            </a:pPr>
            <a:r>
              <a:rPr lang="en-US" sz="3000" dirty="0"/>
              <a:t>universe of discourses X and Y, respectively.</a:t>
            </a:r>
          </a:p>
          <a:p>
            <a:pPr defTabSz="400050">
              <a:tabLst>
                <a:tab pos="1143000" algn="l"/>
              </a:tabLst>
              <a:defRPr/>
            </a:pPr>
            <a:endParaRPr lang="en-US" sz="3000" dirty="0"/>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52</a:t>
            </a:fld>
            <a:endParaRPr lang="en-US" dirty="0"/>
          </a:p>
        </p:txBody>
      </p:sp>
    </p:spTree>
    <p:extLst>
      <p:ext uri="{BB962C8B-B14F-4D97-AF65-F5344CB8AC3E}">
        <p14:creationId xmlns:p14="http://schemas.microsoft.com/office/powerpoint/2010/main" val="23047751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1819275" y="254001"/>
            <a:ext cx="8377238" cy="1138773"/>
          </a:xfrm>
          <a:prstGeom prst="rect">
            <a:avLst/>
          </a:prstGeom>
          <a:noFill/>
          <a:ln w="12700" cap="sq">
            <a:noFill/>
            <a:miter lim="800000"/>
            <a:headEnd type="none" w="sm" len="sm"/>
            <a:tailEnd type="none" w="sm" len="sm"/>
          </a:ln>
          <a:effectLst/>
        </p:spPr>
        <p:txBody>
          <a:bodyPr>
            <a:spAutoFit/>
          </a:bodyPr>
          <a:lstStyle/>
          <a:p>
            <a:pPr eaLnBrk="1" hangingPunct="1">
              <a:defRPr/>
            </a:pPr>
            <a:r>
              <a:rPr lang="en-US" sz="3400" b="1"/>
              <a:t>What is the difference between classical and</a:t>
            </a:r>
          </a:p>
          <a:p>
            <a:pPr eaLnBrk="1" hangingPunct="1">
              <a:defRPr/>
            </a:pPr>
            <a:r>
              <a:rPr lang="en-US" sz="3400" b="1"/>
              <a:t>fuzzy rules?</a:t>
            </a:r>
          </a:p>
        </p:txBody>
      </p:sp>
      <p:sp>
        <p:nvSpPr>
          <p:cNvPr id="74755" name="Rectangle 3"/>
          <p:cNvSpPr>
            <a:spLocks noChangeArrowheads="1"/>
          </p:cNvSpPr>
          <p:nvPr/>
        </p:nvSpPr>
        <p:spPr bwMode="auto">
          <a:xfrm>
            <a:off x="1819276" y="2489200"/>
            <a:ext cx="8620125" cy="923330"/>
          </a:xfrm>
          <a:prstGeom prst="rect">
            <a:avLst/>
          </a:prstGeom>
          <a:noFill/>
          <a:ln w="12700" cap="sq">
            <a:noFill/>
            <a:miter lim="800000"/>
            <a:headEnd type="none" w="sm" len="sm"/>
            <a:tailEnd type="none" w="sm" len="sm"/>
          </a:ln>
          <a:effectLst/>
        </p:spPr>
        <p:txBody>
          <a:bodyPr>
            <a:spAutoFit/>
          </a:bodyPr>
          <a:lstStyle/>
          <a:p>
            <a:pPr defTabSz="1333500">
              <a:tabLst>
                <a:tab pos="952500" algn="l"/>
                <a:tab pos="4286250" algn="l"/>
                <a:tab pos="5251450" algn="l"/>
              </a:tabLst>
              <a:defRPr/>
            </a:pPr>
            <a:r>
              <a:rPr lang="en-US" dirty="0"/>
              <a:t>Rule: 1		Rule: 2</a:t>
            </a:r>
          </a:p>
          <a:p>
            <a:pPr defTabSz="1333500">
              <a:tabLst>
                <a:tab pos="952500" algn="l"/>
                <a:tab pos="4286250" algn="l"/>
                <a:tab pos="5251450" algn="l"/>
              </a:tabLst>
              <a:defRPr/>
            </a:pPr>
            <a:r>
              <a:rPr lang="en-US" dirty="0"/>
              <a:t>IF 	speed is &gt; 100	IF  	speed is &lt; 40 </a:t>
            </a:r>
          </a:p>
          <a:p>
            <a:pPr defTabSz="1333500">
              <a:tabLst>
                <a:tab pos="952500" algn="l"/>
                <a:tab pos="4286250" algn="l"/>
                <a:tab pos="5251450" algn="l"/>
              </a:tabLst>
              <a:defRPr/>
            </a:pPr>
            <a:r>
              <a:rPr lang="en-US" dirty="0"/>
              <a:t>THEN 	</a:t>
            </a:r>
            <a:r>
              <a:rPr lang="en-US" dirty="0" err="1"/>
              <a:t>stopping_distance</a:t>
            </a:r>
            <a:r>
              <a:rPr lang="en-US" dirty="0"/>
              <a:t> is long	THEN </a:t>
            </a:r>
            <a:r>
              <a:rPr lang="en-US" dirty="0" err="1"/>
              <a:t>stopping_distance</a:t>
            </a:r>
            <a:r>
              <a:rPr lang="en-US" dirty="0"/>
              <a:t> is short</a:t>
            </a:r>
          </a:p>
        </p:txBody>
      </p:sp>
      <p:sp>
        <p:nvSpPr>
          <p:cNvPr id="74756" name="Rectangle 4"/>
          <p:cNvSpPr>
            <a:spLocks noChangeArrowheads="1"/>
          </p:cNvSpPr>
          <p:nvPr/>
        </p:nvSpPr>
        <p:spPr bwMode="auto">
          <a:xfrm>
            <a:off x="1574922" y="3708495"/>
            <a:ext cx="8621591" cy="2400657"/>
          </a:xfrm>
          <a:prstGeom prst="rect">
            <a:avLst/>
          </a:prstGeom>
          <a:noFill/>
          <a:ln w="12700" cap="sq">
            <a:noFill/>
            <a:miter lim="800000"/>
            <a:headEnd type="none" w="sm" len="sm"/>
            <a:tailEnd type="none" w="sm" len="sm"/>
          </a:ln>
          <a:effectLst/>
        </p:spPr>
        <p:txBody>
          <a:bodyPr wrap="none">
            <a:spAutoFit/>
          </a:bodyPr>
          <a:lstStyle/>
          <a:p>
            <a:pPr eaLnBrk="1" hangingPunct="1">
              <a:defRPr/>
            </a:pPr>
            <a:r>
              <a:rPr lang="en-US" sz="3000" dirty="0"/>
              <a:t>The variable speed can have any numerical value</a:t>
            </a:r>
          </a:p>
          <a:p>
            <a:pPr eaLnBrk="1" hangingPunct="1">
              <a:defRPr/>
            </a:pPr>
            <a:r>
              <a:rPr lang="en-US" sz="3000" dirty="0"/>
              <a:t>between 0 and 220 km/h, but the linguistic variable</a:t>
            </a:r>
          </a:p>
          <a:p>
            <a:pPr eaLnBrk="1" hangingPunct="1">
              <a:defRPr/>
            </a:pPr>
            <a:r>
              <a:rPr lang="en-US" sz="3000" dirty="0" err="1"/>
              <a:t>stopping_distance</a:t>
            </a:r>
            <a:r>
              <a:rPr lang="en-US" sz="3000" dirty="0"/>
              <a:t> can take either value long  or short.</a:t>
            </a:r>
          </a:p>
          <a:p>
            <a:pPr eaLnBrk="1" hangingPunct="1">
              <a:defRPr/>
            </a:pPr>
            <a:r>
              <a:rPr lang="en-US" sz="3000" dirty="0"/>
              <a:t>In other words, classical rules are expressed in the</a:t>
            </a:r>
          </a:p>
          <a:p>
            <a:pPr eaLnBrk="1" hangingPunct="1">
              <a:defRPr/>
            </a:pPr>
            <a:r>
              <a:rPr lang="en-US" sz="3000" dirty="0"/>
              <a:t>black-and-white language of Boolean logic.</a:t>
            </a:r>
          </a:p>
        </p:txBody>
      </p:sp>
      <p:sp>
        <p:nvSpPr>
          <p:cNvPr id="74757" name="Rectangle 5"/>
          <p:cNvSpPr>
            <a:spLocks noChangeArrowheads="1"/>
          </p:cNvSpPr>
          <p:nvPr/>
        </p:nvSpPr>
        <p:spPr bwMode="auto">
          <a:xfrm>
            <a:off x="1803400" y="1422401"/>
            <a:ext cx="7620000" cy="1006475"/>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defRPr/>
            </a:pPr>
            <a:r>
              <a:rPr lang="en-US" sz="3000" dirty="0"/>
              <a:t>A classical IF-THEN rule uses binary logic, for example,</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53</a:t>
            </a:fld>
            <a:endParaRPr lang="en-US" dirty="0"/>
          </a:p>
        </p:txBody>
      </p:sp>
    </p:spTree>
    <p:extLst>
      <p:ext uri="{BB962C8B-B14F-4D97-AF65-F5344CB8AC3E}">
        <p14:creationId xmlns:p14="http://schemas.microsoft.com/office/powerpoint/2010/main" val="5627712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1819275" y="263525"/>
            <a:ext cx="8377238" cy="1015663"/>
          </a:xfrm>
          <a:prstGeom prst="rect">
            <a:avLst/>
          </a:prstGeom>
          <a:noFill/>
          <a:ln w="12700" cap="sq">
            <a:noFill/>
            <a:miter lim="800000"/>
            <a:headEnd type="none" w="sm" len="sm"/>
            <a:tailEnd type="none" w="sm" len="sm"/>
          </a:ln>
          <a:effectLst/>
        </p:spPr>
        <p:txBody>
          <a:bodyPr>
            <a:spAutoFit/>
          </a:bodyPr>
          <a:lstStyle/>
          <a:p>
            <a:pPr eaLnBrk="1" hangingPunct="1">
              <a:defRPr/>
            </a:pPr>
            <a:r>
              <a:rPr lang="en-US" sz="3000" dirty="0"/>
              <a:t>We can also represent the stopping distance rules in </a:t>
            </a:r>
            <a:r>
              <a:rPr lang="en-US" sz="3000" dirty="0" smtClean="0"/>
              <a:t>a fuzzy </a:t>
            </a:r>
            <a:r>
              <a:rPr lang="en-US" sz="3000" dirty="0"/>
              <a:t>form:</a:t>
            </a:r>
          </a:p>
        </p:txBody>
      </p:sp>
      <p:sp>
        <p:nvSpPr>
          <p:cNvPr id="75779" name="Rectangle 3"/>
          <p:cNvSpPr>
            <a:spLocks noChangeArrowheads="1"/>
          </p:cNvSpPr>
          <p:nvPr/>
        </p:nvSpPr>
        <p:spPr bwMode="auto">
          <a:xfrm>
            <a:off x="1819275" y="1484442"/>
            <a:ext cx="8763000" cy="1015663"/>
          </a:xfrm>
          <a:prstGeom prst="rect">
            <a:avLst/>
          </a:prstGeom>
          <a:noFill/>
          <a:ln w="12700" cap="sq">
            <a:noFill/>
            <a:miter lim="800000"/>
            <a:headEnd type="none" w="sm" len="sm"/>
            <a:tailEnd type="none" w="sm" len="sm"/>
          </a:ln>
          <a:effectLst/>
        </p:spPr>
        <p:txBody>
          <a:bodyPr>
            <a:spAutoFit/>
          </a:bodyPr>
          <a:lstStyle/>
          <a:p>
            <a:pPr defTabSz="952500">
              <a:tabLst>
                <a:tab pos="4191000" algn="l"/>
                <a:tab pos="5199063" algn="l"/>
              </a:tabLst>
              <a:defRPr/>
            </a:pPr>
            <a:r>
              <a:rPr lang="en-US" sz="2000" dirty="0"/>
              <a:t>Rule: 1	Rule: 2</a:t>
            </a:r>
          </a:p>
          <a:p>
            <a:pPr defTabSz="952500">
              <a:tabLst>
                <a:tab pos="4191000" algn="l"/>
                <a:tab pos="5199063" algn="l"/>
              </a:tabLst>
              <a:defRPr/>
            </a:pPr>
            <a:r>
              <a:rPr lang="en-US" sz="2000" dirty="0"/>
              <a:t>IF         speed is fast	IF 	speed is slow</a:t>
            </a:r>
          </a:p>
          <a:p>
            <a:pPr defTabSz="952500">
              <a:tabLst>
                <a:tab pos="4191000" algn="l"/>
                <a:tab pos="5199063" algn="l"/>
              </a:tabLst>
              <a:defRPr/>
            </a:pPr>
            <a:r>
              <a:rPr lang="en-US" sz="2000" dirty="0"/>
              <a:t>THEN </a:t>
            </a:r>
            <a:r>
              <a:rPr lang="en-US" sz="2000" dirty="0" err="1"/>
              <a:t>stopping_distance</a:t>
            </a:r>
            <a:r>
              <a:rPr lang="en-US" sz="2000" dirty="0"/>
              <a:t> is long	THEN </a:t>
            </a:r>
            <a:r>
              <a:rPr lang="en-US" sz="2000" dirty="0" err="1"/>
              <a:t>stopping_distance</a:t>
            </a:r>
            <a:r>
              <a:rPr lang="en-US" sz="2000" dirty="0"/>
              <a:t> is short</a:t>
            </a:r>
          </a:p>
        </p:txBody>
      </p:sp>
      <p:sp>
        <p:nvSpPr>
          <p:cNvPr id="75780" name="Rectangle 4"/>
          <p:cNvSpPr>
            <a:spLocks noChangeArrowheads="1"/>
          </p:cNvSpPr>
          <p:nvPr/>
        </p:nvSpPr>
        <p:spPr bwMode="auto">
          <a:xfrm>
            <a:off x="1809750" y="2613026"/>
            <a:ext cx="8314264" cy="3323987"/>
          </a:xfrm>
          <a:prstGeom prst="rect">
            <a:avLst/>
          </a:prstGeom>
          <a:noFill/>
          <a:ln w="12700" cap="sq">
            <a:noFill/>
            <a:miter lim="800000"/>
            <a:headEnd type="none" w="sm" len="sm"/>
            <a:tailEnd type="none" w="sm" len="sm"/>
          </a:ln>
          <a:effectLst/>
        </p:spPr>
        <p:txBody>
          <a:bodyPr wrap="none">
            <a:spAutoFit/>
          </a:bodyPr>
          <a:lstStyle/>
          <a:p>
            <a:pPr algn="just" eaLnBrk="1" hangingPunct="1">
              <a:defRPr/>
            </a:pPr>
            <a:r>
              <a:rPr lang="en-US" sz="3000" dirty="0">
                <a:latin typeface="Times New Roman" panose="02020603050405020304" pitchFamily="18" charset="0"/>
                <a:cs typeface="Times New Roman" panose="02020603050405020304" pitchFamily="18" charset="0"/>
              </a:rPr>
              <a:t>In fuzzy rules, the linguistic variable speed also has</a:t>
            </a:r>
          </a:p>
          <a:p>
            <a:pPr algn="just" eaLnBrk="1" hangingPunct="1">
              <a:defRPr/>
            </a:pPr>
            <a:r>
              <a:rPr lang="en-US" sz="3000" dirty="0">
                <a:latin typeface="Times New Roman" panose="02020603050405020304" pitchFamily="18" charset="0"/>
                <a:cs typeface="Times New Roman" panose="02020603050405020304" pitchFamily="18" charset="0"/>
              </a:rPr>
              <a:t>the range (the universe of discourse) between 0 and</a:t>
            </a:r>
          </a:p>
          <a:p>
            <a:pPr algn="just" eaLnBrk="1" hangingPunct="1">
              <a:defRPr/>
            </a:pPr>
            <a:r>
              <a:rPr lang="en-US" sz="3000" dirty="0">
                <a:latin typeface="Times New Roman" panose="02020603050405020304" pitchFamily="18" charset="0"/>
                <a:cs typeface="Times New Roman" panose="02020603050405020304" pitchFamily="18" charset="0"/>
              </a:rPr>
              <a:t>220 km/h, but this range includes fuzzy sets, such as</a:t>
            </a:r>
          </a:p>
          <a:p>
            <a:pPr algn="just" eaLnBrk="1" hangingPunct="1">
              <a:defRPr/>
            </a:pPr>
            <a:r>
              <a:rPr lang="en-US" sz="3000" dirty="0">
                <a:latin typeface="Times New Roman" panose="02020603050405020304" pitchFamily="18" charset="0"/>
                <a:cs typeface="Times New Roman" panose="02020603050405020304" pitchFamily="18" charset="0"/>
              </a:rPr>
              <a:t>slow, medium and  fast. The universe of discourse of</a:t>
            </a:r>
          </a:p>
          <a:p>
            <a:pPr algn="just" eaLnBrk="1" hangingPunct="1">
              <a:defRPr/>
            </a:pPr>
            <a:r>
              <a:rPr lang="en-US" sz="3000" dirty="0">
                <a:latin typeface="Times New Roman" panose="02020603050405020304" pitchFamily="18" charset="0"/>
                <a:cs typeface="Times New Roman" panose="02020603050405020304" pitchFamily="18" charset="0"/>
              </a:rPr>
              <a:t>the linguistic variable </a:t>
            </a:r>
            <a:r>
              <a:rPr lang="en-US" sz="3000" dirty="0" err="1">
                <a:latin typeface="Times New Roman" panose="02020603050405020304" pitchFamily="18" charset="0"/>
                <a:cs typeface="Times New Roman" panose="02020603050405020304" pitchFamily="18" charset="0"/>
              </a:rPr>
              <a:t>stopping_distance</a:t>
            </a:r>
            <a:r>
              <a:rPr lang="en-US" sz="3000" dirty="0">
                <a:latin typeface="Times New Roman" panose="02020603050405020304" pitchFamily="18" charset="0"/>
                <a:cs typeface="Times New Roman" panose="02020603050405020304" pitchFamily="18" charset="0"/>
              </a:rPr>
              <a:t> can be</a:t>
            </a:r>
          </a:p>
          <a:p>
            <a:pPr algn="just" eaLnBrk="1" hangingPunct="1">
              <a:defRPr/>
            </a:pPr>
            <a:r>
              <a:rPr lang="en-US" sz="3000" dirty="0">
                <a:latin typeface="Times New Roman" panose="02020603050405020304" pitchFamily="18" charset="0"/>
                <a:cs typeface="Times New Roman" panose="02020603050405020304" pitchFamily="18" charset="0"/>
              </a:rPr>
              <a:t>between 0 and 300 m and may include such fuzzy</a:t>
            </a:r>
          </a:p>
          <a:p>
            <a:pPr algn="just" eaLnBrk="1" hangingPunct="1">
              <a:defRPr/>
            </a:pPr>
            <a:r>
              <a:rPr lang="en-US" sz="3000" dirty="0">
                <a:latin typeface="Times New Roman" panose="02020603050405020304" pitchFamily="18" charset="0"/>
                <a:cs typeface="Times New Roman" panose="02020603050405020304" pitchFamily="18" charset="0"/>
              </a:rPr>
              <a:t>sets as short, medium and long.</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54</a:t>
            </a:fld>
            <a:endParaRPr lang="en-US" dirty="0"/>
          </a:p>
        </p:txBody>
      </p:sp>
    </p:spTree>
    <p:extLst>
      <p:ext uri="{BB962C8B-B14F-4D97-AF65-F5344CB8AC3E}">
        <p14:creationId xmlns:p14="http://schemas.microsoft.com/office/powerpoint/2010/main" val="3382803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1790700" y="776288"/>
            <a:ext cx="5600700" cy="595312"/>
          </a:xfrm>
          <a:prstGeom prst="rect">
            <a:avLst/>
          </a:prstGeom>
          <a:noFill/>
          <a:ln w="12700" cap="sq">
            <a:noFill/>
            <a:miter lim="800000"/>
            <a:headEnd type="none" w="sm" len="sm"/>
            <a:tailEnd type="none" w="sm" len="sm"/>
          </a:ln>
          <a:effectLst/>
        </p:spPr>
        <p:txBody>
          <a:bodyPr>
            <a:spAutoFit/>
          </a:bodyPr>
          <a:lstStyle/>
          <a:p>
            <a:pPr marL="381000" indent="-381000">
              <a:buClr>
                <a:schemeClr val="tx2"/>
              </a:buClr>
              <a:buFont typeface="Wingdings" pitchFamily="2" charset="2"/>
              <a:buChar char="n"/>
              <a:defRPr/>
            </a:pPr>
            <a:r>
              <a:rPr lang="en-US" sz="3300" dirty="0"/>
              <a:t>Fuzzy rules relate fuzzy sets.</a:t>
            </a:r>
          </a:p>
        </p:txBody>
      </p:sp>
      <p:sp>
        <p:nvSpPr>
          <p:cNvPr id="76803" name="Rectangle 3"/>
          <p:cNvSpPr>
            <a:spLocks noChangeArrowheads="1"/>
          </p:cNvSpPr>
          <p:nvPr/>
        </p:nvSpPr>
        <p:spPr bwMode="auto">
          <a:xfrm>
            <a:off x="1778000" y="1354138"/>
            <a:ext cx="8610600" cy="2608262"/>
          </a:xfrm>
          <a:prstGeom prst="rect">
            <a:avLst/>
          </a:prstGeom>
          <a:noFill/>
          <a:ln w="12700" cap="sq">
            <a:noFill/>
            <a:miter lim="800000"/>
            <a:headEnd type="none" w="sm" len="sm"/>
            <a:tailEnd type="none" w="sm" len="sm"/>
          </a:ln>
          <a:effectLst/>
        </p:spPr>
        <p:txBody>
          <a:bodyPr>
            <a:spAutoFit/>
          </a:bodyPr>
          <a:lstStyle/>
          <a:p>
            <a:pPr marL="384175" indent="-384175">
              <a:buClr>
                <a:schemeClr val="tx2"/>
              </a:buClr>
              <a:buFont typeface="Wingdings" pitchFamily="2" charset="2"/>
              <a:buChar char="n"/>
              <a:defRPr/>
            </a:pPr>
            <a:r>
              <a:rPr lang="en-US" sz="3300" dirty="0"/>
              <a:t>In a fuzzy system, all rules fire to some extent, or in other words they fire partially. If the antecedent is true to some degree of membership, then the consequent is also true to that same degree.</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55</a:t>
            </a:fld>
            <a:endParaRPr lang="en-US" dirty="0"/>
          </a:p>
        </p:txBody>
      </p:sp>
    </p:spTree>
    <p:extLst>
      <p:ext uri="{BB962C8B-B14F-4D97-AF65-F5344CB8AC3E}">
        <p14:creationId xmlns:p14="http://schemas.microsoft.com/office/powerpoint/2010/main" val="3912481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1905000" y="254000"/>
            <a:ext cx="8377238" cy="609600"/>
          </a:xfrm>
          <a:prstGeom prst="rect">
            <a:avLst/>
          </a:prstGeom>
          <a:noFill/>
          <a:ln w="12700" cap="sq">
            <a:noFill/>
            <a:miter lim="800000"/>
            <a:headEnd type="none" w="sm" len="sm"/>
            <a:tailEnd type="none" w="sm" len="sm"/>
          </a:ln>
          <a:effectLst/>
        </p:spPr>
        <p:txBody>
          <a:bodyPr>
            <a:spAutoFit/>
          </a:bodyPr>
          <a:lstStyle/>
          <a:p>
            <a:pPr algn="ctr" eaLnBrk="1" hangingPunct="1">
              <a:defRPr/>
            </a:pPr>
            <a:r>
              <a:rPr lang="en-US" sz="3400" b="1" dirty="0"/>
              <a:t>Fuzzy sets of tall and heavy men</a:t>
            </a:r>
          </a:p>
        </p:txBody>
      </p:sp>
      <p:sp>
        <p:nvSpPr>
          <p:cNvPr id="77827" name="Rectangle 3"/>
          <p:cNvSpPr>
            <a:spLocks noChangeArrowheads="1"/>
          </p:cNvSpPr>
          <p:nvPr/>
        </p:nvSpPr>
        <p:spPr bwMode="auto">
          <a:xfrm>
            <a:off x="1816100" y="4086226"/>
            <a:ext cx="8544134" cy="1384995"/>
          </a:xfrm>
          <a:prstGeom prst="rect">
            <a:avLst/>
          </a:prstGeom>
          <a:noFill/>
          <a:ln w="12700" cap="sq">
            <a:noFill/>
            <a:miter lim="800000"/>
            <a:headEnd type="none" w="sm" len="sm"/>
            <a:tailEnd type="none" w="sm" len="sm"/>
          </a:ln>
          <a:effectLst/>
        </p:spPr>
        <p:txBody>
          <a:bodyPr wrap="none">
            <a:spAutoFit/>
          </a:bodyPr>
          <a:lstStyle/>
          <a:p>
            <a:pPr defTabSz="1333500">
              <a:defRPr/>
            </a:pPr>
            <a:r>
              <a:rPr lang="en-US" sz="2800" dirty="0"/>
              <a:t>These fuzzy sets provide the basis for a weight estimation</a:t>
            </a:r>
          </a:p>
          <a:p>
            <a:pPr defTabSz="1333500">
              <a:defRPr/>
            </a:pPr>
            <a:r>
              <a:rPr lang="en-US" sz="2800" dirty="0"/>
              <a:t>model.  The model is based on a relationship between a</a:t>
            </a:r>
          </a:p>
          <a:p>
            <a:pPr defTabSz="1333500">
              <a:defRPr/>
            </a:pPr>
            <a:r>
              <a:rPr lang="en-US" sz="2800" dirty="0"/>
              <a:t>man’s height and his weight:</a:t>
            </a:r>
            <a:endParaRPr lang="en-US" sz="2800" b="1" dirty="0"/>
          </a:p>
        </p:txBody>
      </p:sp>
      <p:sp>
        <p:nvSpPr>
          <p:cNvPr id="77828" name="Rectangle 4"/>
          <p:cNvSpPr>
            <a:spLocks noChangeArrowheads="1"/>
          </p:cNvSpPr>
          <p:nvPr/>
        </p:nvSpPr>
        <p:spPr bwMode="auto">
          <a:xfrm>
            <a:off x="1895475" y="5473700"/>
            <a:ext cx="8377238" cy="946150"/>
          </a:xfrm>
          <a:prstGeom prst="rect">
            <a:avLst/>
          </a:prstGeom>
          <a:noFill/>
          <a:ln w="12700" cap="sq">
            <a:noFill/>
            <a:miter lim="800000"/>
            <a:headEnd type="none" w="sm" len="sm"/>
            <a:tailEnd type="none" w="sm" len="sm"/>
          </a:ln>
          <a:effectLst/>
        </p:spPr>
        <p:txBody>
          <a:bodyPr>
            <a:spAutoFit/>
          </a:bodyPr>
          <a:lstStyle/>
          <a:p>
            <a:pPr defTabSz="1719263">
              <a:tabLst>
                <a:tab pos="476250" algn="l"/>
                <a:tab pos="1733550" algn="l"/>
              </a:tabLst>
              <a:defRPr/>
            </a:pPr>
            <a:r>
              <a:rPr lang="en-US" sz="2800" b="1" dirty="0"/>
              <a:t>	IF 	height is tall</a:t>
            </a:r>
          </a:p>
          <a:p>
            <a:pPr defTabSz="1719263">
              <a:tabLst>
                <a:tab pos="476250" algn="l"/>
                <a:tab pos="1733550" algn="l"/>
              </a:tabLst>
              <a:defRPr/>
            </a:pPr>
            <a:r>
              <a:rPr lang="en-US" sz="2800" b="1" dirty="0"/>
              <a:t>	THEN 	weight is heavy</a:t>
            </a:r>
          </a:p>
        </p:txBody>
      </p:sp>
      <p:pic>
        <p:nvPicPr>
          <p:cNvPr id="97285" name="Picture 6" descr="G:\books\Pe_uk\Powerpoint\Negnevitsky\final\ppt\ch04\WMF\Slide04-37.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0913" y="863600"/>
            <a:ext cx="77660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56</a:t>
            </a:fld>
            <a:endParaRPr lang="en-US" dirty="0"/>
          </a:p>
        </p:txBody>
      </p:sp>
    </p:spTree>
    <p:extLst>
      <p:ext uri="{BB962C8B-B14F-4D97-AF65-F5344CB8AC3E}">
        <p14:creationId xmlns:p14="http://schemas.microsoft.com/office/powerpoint/2010/main" val="1055860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1819275" y="263526"/>
            <a:ext cx="8864030" cy="2400657"/>
          </a:xfrm>
          <a:prstGeom prst="rect">
            <a:avLst/>
          </a:prstGeom>
          <a:noFill/>
          <a:ln w="12700" cap="sq">
            <a:noFill/>
            <a:miter lim="800000"/>
            <a:headEnd type="none" w="sm" len="sm"/>
            <a:tailEnd type="none" w="sm" len="sm"/>
          </a:ln>
          <a:effectLst/>
        </p:spPr>
        <p:txBody>
          <a:bodyPr wrap="none">
            <a:spAutoFit/>
          </a:bodyPr>
          <a:lstStyle/>
          <a:p>
            <a:pPr eaLnBrk="1" hangingPunct="1">
              <a:defRPr/>
            </a:pPr>
            <a:r>
              <a:rPr lang="en-US" sz="3000" dirty="0"/>
              <a:t>The value of the output or a truth membership grade of</a:t>
            </a:r>
          </a:p>
          <a:p>
            <a:pPr eaLnBrk="1" hangingPunct="1">
              <a:defRPr/>
            </a:pPr>
            <a:r>
              <a:rPr lang="en-US" sz="3000" dirty="0"/>
              <a:t>the rule consequent can be estimated directly from a</a:t>
            </a:r>
          </a:p>
          <a:p>
            <a:pPr eaLnBrk="1" hangingPunct="1">
              <a:defRPr/>
            </a:pPr>
            <a:r>
              <a:rPr lang="en-US" sz="3000" dirty="0"/>
              <a:t>corresponding truth membership grade in the</a:t>
            </a:r>
          </a:p>
          <a:p>
            <a:pPr eaLnBrk="1" hangingPunct="1">
              <a:defRPr/>
            </a:pPr>
            <a:r>
              <a:rPr lang="en-US" sz="3000" dirty="0"/>
              <a:t>antecedent. This form of fuzzy inference uses a</a:t>
            </a:r>
          </a:p>
          <a:p>
            <a:pPr eaLnBrk="1" hangingPunct="1">
              <a:defRPr/>
            </a:pPr>
            <a:r>
              <a:rPr lang="en-US" sz="3000" dirty="0"/>
              <a:t>method called </a:t>
            </a:r>
            <a:r>
              <a:rPr lang="en-US" sz="3000" b="1" dirty="0"/>
              <a:t>monotonic selection</a:t>
            </a:r>
            <a:r>
              <a:rPr lang="en-US" sz="3000" dirty="0"/>
              <a:t>.</a:t>
            </a:r>
          </a:p>
        </p:txBody>
      </p:sp>
      <p:pic>
        <p:nvPicPr>
          <p:cNvPr id="98307" name="Picture 5" descr="G:\books\Pe_uk\Powerpoint\Negnevitsky\final\ppt\ch04\WMF\Slide04-38.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125" y="2686050"/>
            <a:ext cx="8413750" cy="368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57</a:t>
            </a:fld>
            <a:endParaRPr lang="en-US" dirty="0"/>
          </a:p>
        </p:txBody>
      </p:sp>
    </p:spTree>
    <p:extLst>
      <p:ext uri="{BB962C8B-B14F-4D97-AF65-F5344CB8AC3E}">
        <p14:creationId xmlns:p14="http://schemas.microsoft.com/office/powerpoint/2010/main" val="24664792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1831976" y="487364"/>
            <a:ext cx="8462963" cy="5121275"/>
          </a:xfrm>
          <a:prstGeom prst="rect">
            <a:avLst/>
          </a:prstGeom>
          <a:noFill/>
          <a:ln w="12700" cap="sq">
            <a:noFill/>
            <a:miter lim="800000"/>
            <a:headEnd type="none" w="sm" len="sm"/>
            <a:tailEnd type="none" w="sm" len="sm"/>
          </a:ln>
          <a:effectLst/>
        </p:spPr>
        <p:txBody>
          <a:bodyPr>
            <a:spAutoFit/>
          </a:bodyPr>
          <a:lstStyle/>
          <a:p>
            <a:pPr defTabSz="762000">
              <a:tabLst>
                <a:tab pos="571500" algn="l"/>
                <a:tab pos="1809750" algn="l"/>
              </a:tabLst>
              <a:defRPr/>
            </a:pPr>
            <a:r>
              <a:rPr lang="en-US" sz="3000" dirty="0"/>
              <a:t>A fuzzy rule can have multiple antecedents, for</a:t>
            </a:r>
          </a:p>
          <a:p>
            <a:pPr defTabSz="762000">
              <a:tabLst>
                <a:tab pos="571500" algn="l"/>
                <a:tab pos="1809750" algn="l"/>
              </a:tabLst>
              <a:defRPr/>
            </a:pPr>
            <a:r>
              <a:rPr lang="en-US" sz="3000" dirty="0"/>
              <a:t>example:</a:t>
            </a:r>
          </a:p>
          <a:p>
            <a:pPr defTabSz="762000">
              <a:tabLst>
                <a:tab pos="571500" algn="l"/>
                <a:tab pos="1809750" algn="l"/>
              </a:tabLst>
              <a:defRPr/>
            </a:pPr>
            <a:endParaRPr lang="en-US" sz="3000" dirty="0"/>
          </a:p>
          <a:p>
            <a:pPr defTabSz="762000">
              <a:tabLst>
                <a:tab pos="571500" algn="l"/>
                <a:tab pos="1809750" algn="l"/>
              </a:tabLst>
              <a:defRPr/>
            </a:pPr>
            <a:r>
              <a:rPr lang="en-US" sz="3000" dirty="0"/>
              <a:t>	IF 	</a:t>
            </a:r>
            <a:r>
              <a:rPr lang="en-US" sz="3000" dirty="0" err="1"/>
              <a:t>project_duration</a:t>
            </a:r>
            <a:r>
              <a:rPr lang="en-US" sz="3000" dirty="0"/>
              <a:t> is long</a:t>
            </a:r>
          </a:p>
          <a:p>
            <a:pPr defTabSz="762000">
              <a:tabLst>
                <a:tab pos="571500" algn="l"/>
                <a:tab pos="1809750" algn="l"/>
              </a:tabLst>
              <a:defRPr/>
            </a:pPr>
            <a:r>
              <a:rPr lang="en-US" sz="3000" dirty="0"/>
              <a:t>	AND 	</a:t>
            </a:r>
            <a:r>
              <a:rPr lang="en-US" sz="3000" dirty="0" err="1"/>
              <a:t>project_staffing</a:t>
            </a:r>
            <a:r>
              <a:rPr lang="en-US" sz="3000" dirty="0"/>
              <a:t> is large</a:t>
            </a:r>
          </a:p>
          <a:p>
            <a:pPr defTabSz="762000">
              <a:tabLst>
                <a:tab pos="571500" algn="l"/>
                <a:tab pos="1809750" algn="l"/>
              </a:tabLst>
              <a:defRPr/>
            </a:pPr>
            <a:r>
              <a:rPr lang="en-US" sz="3000" dirty="0"/>
              <a:t>	AND 	</a:t>
            </a:r>
            <a:r>
              <a:rPr lang="en-US" sz="3000" dirty="0" err="1"/>
              <a:t>project_funding</a:t>
            </a:r>
            <a:r>
              <a:rPr lang="en-US" sz="3000" dirty="0"/>
              <a:t> is inadequate</a:t>
            </a:r>
          </a:p>
          <a:p>
            <a:pPr defTabSz="762000">
              <a:tabLst>
                <a:tab pos="571500" algn="l"/>
                <a:tab pos="1809750" algn="l"/>
              </a:tabLst>
              <a:defRPr/>
            </a:pPr>
            <a:r>
              <a:rPr lang="en-US" sz="3000" dirty="0"/>
              <a:t>	THEN 	risk is high</a:t>
            </a:r>
          </a:p>
          <a:p>
            <a:pPr defTabSz="762000">
              <a:tabLst>
                <a:tab pos="571500" algn="l"/>
                <a:tab pos="1809750" algn="l"/>
              </a:tabLst>
              <a:defRPr/>
            </a:pPr>
            <a:endParaRPr lang="en-US" sz="3000" dirty="0"/>
          </a:p>
          <a:p>
            <a:pPr defTabSz="762000">
              <a:tabLst>
                <a:tab pos="571500" algn="l"/>
                <a:tab pos="1809750" algn="l"/>
              </a:tabLst>
              <a:defRPr/>
            </a:pPr>
            <a:r>
              <a:rPr lang="en-US" sz="3000" dirty="0"/>
              <a:t>	IF 	service is excellent</a:t>
            </a:r>
          </a:p>
          <a:p>
            <a:pPr defTabSz="762000">
              <a:tabLst>
                <a:tab pos="571500" algn="l"/>
                <a:tab pos="1809750" algn="l"/>
              </a:tabLst>
              <a:defRPr/>
            </a:pPr>
            <a:r>
              <a:rPr lang="en-US" sz="3000" dirty="0"/>
              <a:t>	OR 	food is delicious</a:t>
            </a:r>
          </a:p>
          <a:p>
            <a:pPr defTabSz="762000">
              <a:tabLst>
                <a:tab pos="571500" algn="l"/>
                <a:tab pos="1809750" algn="l"/>
              </a:tabLst>
              <a:defRPr/>
            </a:pPr>
            <a:r>
              <a:rPr lang="en-US" sz="3000" dirty="0"/>
              <a:t>	THEN 	tip is generous</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58</a:t>
            </a:fld>
            <a:endParaRPr lang="en-US" dirty="0"/>
          </a:p>
        </p:txBody>
      </p:sp>
    </p:spTree>
    <p:extLst>
      <p:ext uri="{BB962C8B-B14F-4D97-AF65-F5344CB8AC3E}">
        <p14:creationId xmlns:p14="http://schemas.microsoft.com/office/powerpoint/2010/main" val="744906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ChangeArrowheads="1"/>
          </p:cNvSpPr>
          <p:nvPr/>
        </p:nvSpPr>
        <p:spPr bwMode="auto">
          <a:xfrm>
            <a:off x="1816100" y="517526"/>
            <a:ext cx="8453438" cy="2835275"/>
          </a:xfrm>
          <a:prstGeom prst="rect">
            <a:avLst/>
          </a:prstGeom>
          <a:noFill/>
          <a:ln w="12700" cap="sq">
            <a:noFill/>
            <a:miter lim="800000"/>
            <a:headEnd type="none" w="sm" len="sm"/>
            <a:tailEnd type="none" w="sm" len="sm"/>
          </a:ln>
          <a:effectLst/>
        </p:spPr>
        <p:txBody>
          <a:bodyPr>
            <a:spAutoFit/>
          </a:bodyPr>
          <a:lstStyle/>
          <a:p>
            <a:pPr defTabSz="857250">
              <a:tabLst>
                <a:tab pos="666750" algn="l"/>
                <a:tab pos="1905000" algn="l"/>
              </a:tabLst>
              <a:defRPr/>
            </a:pPr>
            <a:r>
              <a:rPr lang="en-US" sz="3000" dirty="0"/>
              <a:t>The consequent of a fuzzy rule can also include multiple parts, for instance:</a:t>
            </a:r>
          </a:p>
          <a:p>
            <a:pPr defTabSz="857250">
              <a:tabLst>
                <a:tab pos="666750" algn="l"/>
                <a:tab pos="1905000" algn="l"/>
              </a:tabLst>
              <a:defRPr/>
            </a:pPr>
            <a:endParaRPr lang="en-US" sz="3000" dirty="0"/>
          </a:p>
          <a:p>
            <a:pPr defTabSz="857250">
              <a:tabLst>
                <a:tab pos="666750" algn="l"/>
                <a:tab pos="1905000" algn="l"/>
              </a:tabLst>
              <a:defRPr/>
            </a:pPr>
            <a:r>
              <a:rPr lang="en-US" sz="3000" dirty="0"/>
              <a:t>	IF 	temperature is hot</a:t>
            </a:r>
          </a:p>
          <a:p>
            <a:pPr defTabSz="857250">
              <a:tabLst>
                <a:tab pos="666750" algn="l"/>
                <a:tab pos="1905000" algn="l"/>
              </a:tabLst>
              <a:defRPr/>
            </a:pPr>
            <a:r>
              <a:rPr lang="en-US" sz="3000" dirty="0"/>
              <a:t>	THEN 	</a:t>
            </a:r>
            <a:r>
              <a:rPr lang="en-US" sz="3000" dirty="0" err="1"/>
              <a:t>hot_water</a:t>
            </a:r>
            <a:r>
              <a:rPr lang="en-US" sz="3000" dirty="0"/>
              <a:t> is reduced;</a:t>
            </a:r>
          </a:p>
          <a:p>
            <a:pPr defTabSz="857250">
              <a:tabLst>
                <a:tab pos="666750" algn="l"/>
                <a:tab pos="1905000" algn="l"/>
              </a:tabLst>
              <a:defRPr/>
            </a:pPr>
            <a:r>
              <a:rPr lang="en-US" sz="3000" dirty="0"/>
              <a:t>		</a:t>
            </a:r>
            <a:r>
              <a:rPr lang="en-US" sz="3000" dirty="0" err="1"/>
              <a:t>cold_water</a:t>
            </a:r>
            <a:r>
              <a:rPr lang="en-US" sz="3000" dirty="0"/>
              <a:t> is increased</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59</a:t>
            </a:fld>
            <a:endParaRPr lang="en-US" dirty="0"/>
          </a:p>
        </p:txBody>
      </p:sp>
    </p:spTree>
    <p:extLst>
      <p:ext uri="{BB962C8B-B14F-4D97-AF65-F5344CB8AC3E}">
        <p14:creationId xmlns:p14="http://schemas.microsoft.com/office/powerpoint/2010/main" val="626217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2209800" y="1457326"/>
            <a:ext cx="8267700" cy="1920875"/>
          </a:xfrm>
          <a:prstGeom prst="rect">
            <a:avLst/>
          </a:prstGeom>
          <a:noFill/>
          <a:ln w="12700" cap="sq">
            <a:noFill/>
            <a:miter lim="800000"/>
            <a:headEnd type="none" w="sm" len="sm"/>
            <a:tailEnd type="none" w="sm" len="sm"/>
          </a:ln>
          <a:effectLst/>
        </p:spPr>
        <p:txBody>
          <a:bodyPr>
            <a:spAutoFit/>
          </a:bodyPr>
          <a:lstStyle/>
          <a:p>
            <a:pPr algn="just" eaLnBrk="1" hangingPunct="1">
              <a:buClr>
                <a:schemeClr val="tx2"/>
              </a:buClr>
              <a:buFont typeface="Wingdings" pitchFamily="2" charset="2"/>
              <a:buNone/>
              <a:defRPr/>
            </a:pPr>
            <a:r>
              <a:rPr lang="en-US" sz="3000" dirty="0">
                <a:latin typeface="Times New Roman" panose="02020603050405020304" pitchFamily="18" charset="0"/>
                <a:cs typeface="Times New Roman" panose="02020603050405020304" pitchFamily="18" charset="0"/>
              </a:rPr>
              <a:t>As </a:t>
            </a:r>
            <a:r>
              <a:rPr lang="en-US" sz="3000" dirty="0" err="1">
                <a:latin typeface="Times New Roman" panose="02020603050405020304" pitchFamily="18" charset="0"/>
                <a:cs typeface="Times New Roman" panose="02020603050405020304" pitchFamily="18" charset="0"/>
              </a:rPr>
              <a:t>Zadeh</a:t>
            </a:r>
            <a:r>
              <a:rPr lang="en-US" sz="3000" dirty="0">
                <a:latin typeface="Times New Roman" panose="02020603050405020304" pitchFamily="18" charset="0"/>
                <a:cs typeface="Times New Roman" panose="02020603050405020304" pitchFamily="18" charset="0"/>
              </a:rPr>
              <a:t> said, the term is concrete, immediate and                descriptive; we all know what it means. However,                          many people in the West were repelled by the word                        fuzzy , because it is usually used in a negative sense.</a:t>
            </a:r>
          </a:p>
        </p:txBody>
      </p:sp>
      <p:sp>
        <p:nvSpPr>
          <p:cNvPr id="48131" name="Rectangle 3"/>
          <p:cNvSpPr>
            <a:spLocks noChangeArrowheads="1"/>
          </p:cNvSpPr>
          <p:nvPr/>
        </p:nvSpPr>
        <p:spPr bwMode="auto">
          <a:xfrm>
            <a:off x="1800226" y="3975101"/>
            <a:ext cx="8639175" cy="1006475"/>
          </a:xfrm>
          <a:prstGeom prst="rect">
            <a:avLst/>
          </a:prstGeom>
          <a:noFill/>
          <a:ln w="12700" cap="sq">
            <a:noFill/>
            <a:miter lim="800000"/>
            <a:headEnd type="none" w="sm" len="sm"/>
            <a:tailEnd type="none" w="sm" len="sm"/>
          </a:ln>
          <a:effectLst/>
        </p:spPr>
        <p:txBody>
          <a:bodyPr>
            <a:spAutoFit/>
          </a:bodyPr>
          <a:lstStyle/>
          <a:p>
            <a:pPr marL="381000" indent="-381000" algn="just">
              <a:buClr>
                <a:schemeClr val="tx2"/>
              </a:buClr>
              <a:defRPr/>
            </a:pPr>
            <a:r>
              <a:rPr lang="en-US" sz="3000" dirty="0"/>
              <a:t>    Fuzziness rests on fuzzy set theory, and fuzzy logic                        is just a small part of that theory.</a:t>
            </a:r>
          </a:p>
        </p:txBody>
      </p:sp>
      <p:sp>
        <p:nvSpPr>
          <p:cNvPr id="48132" name="Rectangle 4"/>
          <p:cNvSpPr>
            <a:spLocks noChangeArrowheads="1"/>
          </p:cNvSpPr>
          <p:nvPr/>
        </p:nvSpPr>
        <p:spPr bwMode="auto">
          <a:xfrm>
            <a:off x="1803400" y="889001"/>
            <a:ext cx="2376488" cy="549275"/>
          </a:xfrm>
          <a:prstGeom prst="rect">
            <a:avLst/>
          </a:prstGeom>
          <a:noFill/>
          <a:ln w="12700" cap="sq">
            <a:noFill/>
            <a:miter lim="800000"/>
            <a:headEnd type="none" w="sm" len="sm"/>
            <a:tailEnd type="none" w="sm" len="sm"/>
          </a:ln>
          <a:effectLst/>
        </p:spPr>
        <p:txBody>
          <a:bodyPr wrap="none">
            <a:spAutoFit/>
          </a:bodyPr>
          <a:lstStyle/>
          <a:p>
            <a:pPr marL="384175" indent="-384175">
              <a:buFont typeface="Wingdings" pitchFamily="2" charset="2"/>
              <a:buChar char="n"/>
              <a:defRPr/>
            </a:pPr>
            <a:r>
              <a:rPr lang="en-US" sz="3000" b="1" dirty="0"/>
              <a:t>Why fuzzy?</a:t>
            </a:r>
          </a:p>
        </p:txBody>
      </p:sp>
      <p:sp>
        <p:nvSpPr>
          <p:cNvPr id="48133" name="Rectangle 5"/>
          <p:cNvSpPr>
            <a:spLocks noChangeArrowheads="1"/>
          </p:cNvSpPr>
          <p:nvPr/>
        </p:nvSpPr>
        <p:spPr bwMode="auto">
          <a:xfrm>
            <a:off x="1790700" y="3425826"/>
            <a:ext cx="2336800" cy="549275"/>
          </a:xfrm>
          <a:prstGeom prst="rect">
            <a:avLst/>
          </a:prstGeom>
          <a:noFill/>
          <a:ln w="12700" cap="sq">
            <a:noFill/>
            <a:miter lim="800000"/>
            <a:headEnd type="none" w="sm" len="sm"/>
            <a:tailEnd type="none" w="sm" len="sm"/>
          </a:ln>
          <a:effectLst/>
        </p:spPr>
        <p:txBody>
          <a:bodyPr wrap="none">
            <a:spAutoFit/>
          </a:bodyPr>
          <a:lstStyle/>
          <a:p>
            <a:pPr marL="384175" indent="-384175">
              <a:buFont typeface="Wingdings" pitchFamily="2" charset="2"/>
              <a:buChar char="n"/>
              <a:defRPr/>
            </a:pPr>
            <a:r>
              <a:rPr lang="en-US" sz="3000" b="1" dirty="0"/>
              <a:t>Why logic?</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2548858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1156447" y="1000499"/>
            <a:ext cx="9977717" cy="4247317"/>
          </a:xfrm>
          <a:prstGeom prst="rect">
            <a:avLst/>
          </a:prstGeom>
          <a:noFill/>
          <a:ln w="12700" cap="sq">
            <a:noFill/>
            <a:miter lim="800000"/>
            <a:headEnd type="none" w="sm" len="sm"/>
            <a:tailEnd type="none" w="sm" len="sm"/>
          </a:ln>
          <a:effectLst/>
        </p:spPr>
        <p:txBody>
          <a:bodyPr wrap="square">
            <a:spAutoFit/>
          </a:bodyPr>
          <a:lstStyle/>
          <a:p>
            <a:pPr algn="just" eaLnBrk="1" hangingPunct="1">
              <a:defRPr/>
            </a:pPr>
            <a:r>
              <a:rPr lang="en-US" sz="3000" b="1" dirty="0">
                <a:latin typeface="Times New Roman" panose="02020603050405020304" pitchFamily="18" charset="0"/>
                <a:cs typeface="Times New Roman" panose="02020603050405020304" pitchFamily="18" charset="0"/>
              </a:rPr>
              <a:t>Fuzzy logic is a set of mathematical </a:t>
            </a:r>
            <a:r>
              <a:rPr lang="en-US" sz="3000" b="1" dirty="0" smtClean="0">
                <a:latin typeface="Times New Roman" panose="02020603050405020304" pitchFamily="18" charset="0"/>
                <a:cs typeface="Times New Roman" panose="02020603050405020304" pitchFamily="18" charset="0"/>
              </a:rPr>
              <a:t>principles for </a:t>
            </a:r>
            <a:r>
              <a:rPr lang="en-US" sz="3000" b="1" dirty="0">
                <a:latin typeface="Times New Roman" panose="02020603050405020304" pitchFamily="18" charset="0"/>
                <a:cs typeface="Times New Roman" panose="02020603050405020304" pitchFamily="18" charset="0"/>
              </a:rPr>
              <a:t>knowledge representation based on </a:t>
            </a:r>
            <a:r>
              <a:rPr lang="en-US" sz="3000" b="1" dirty="0" smtClean="0">
                <a:latin typeface="Times New Roman" panose="02020603050405020304" pitchFamily="18" charset="0"/>
                <a:cs typeface="Times New Roman" panose="02020603050405020304" pitchFamily="18" charset="0"/>
              </a:rPr>
              <a:t>degrees of </a:t>
            </a:r>
            <a:r>
              <a:rPr lang="en-US" sz="3000" b="1" dirty="0">
                <a:latin typeface="Times New Roman" panose="02020603050405020304" pitchFamily="18" charset="0"/>
                <a:cs typeface="Times New Roman" panose="02020603050405020304" pitchFamily="18" charset="0"/>
              </a:rPr>
              <a:t>membership.</a:t>
            </a:r>
          </a:p>
          <a:p>
            <a:pPr algn="just" eaLnBrk="1" hangingPunct="1">
              <a:defRPr/>
            </a:pPr>
            <a:endParaRPr lang="en-US" sz="3000" b="1" dirty="0">
              <a:latin typeface="Times New Roman" panose="02020603050405020304" pitchFamily="18" charset="0"/>
              <a:cs typeface="Times New Roman" panose="02020603050405020304" pitchFamily="18" charset="0"/>
            </a:endParaRPr>
          </a:p>
          <a:p>
            <a:pPr algn="just" eaLnBrk="1" hangingPunct="1">
              <a:defRPr/>
            </a:pPr>
            <a:r>
              <a:rPr lang="en-US" sz="3000" dirty="0">
                <a:latin typeface="Times New Roman" panose="02020603050405020304" pitchFamily="18" charset="0"/>
                <a:cs typeface="Times New Roman" panose="02020603050405020304" pitchFamily="18" charset="0"/>
              </a:rPr>
              <a:t>Unlike two-valued Boolean logic, fuzzy logic </a:t>
            </a:r>
            <a:r>
              <a:rPr lang="en-US" sz="3000" dirty="0" smtClean="0">
                <a:latin typeface="Times New Roman" panose="02020603050405020304" pitchFamily="18" charset="0"/>
                <a:cs typeface="Times New Roman" panose="02020603050405020304" pitchFamily="18" charset="0"/>
              </a:rPr>
              <a:t>is </a:t>
            </a:r>
            <a:r>
              <a:rPr lang="en-US" sz="3000" b="1" dirty="0" smtClean="0">
                <a:latin typeface="Times New Roman" panose="02020603050405020304" pitchFamily="18" charset="0"/>
                <a:cs typeface="Times New Roman" panose="02020603050405020304" pitchFamily="18" charset="0"/>
              </a:rPr>
              <a:t>multi-valued</a:t>
            </a:r>
            <a:r>
              <a:rPr lang="en-US" sz="3000" dirty="0">
                <a:latin typeface="Times New Roman" panose="02020603050405020304" pitchFamily="18" charset="0"/>
                <a:cs typeface="Times New Roman" panose="02020603050405020304" pitchFamily="18" charset="0"/>
              </a:rPr>
              <a:t>. It deals with </a:t>
            </a:r>
            <a:r>
              <a:rPr lang="en-US" sz="3000" b="1" dirty="0">
                <a:latin typeface="Times New Roman" panose="02020603050405020304" pitchFamily="18" charset="0"/>
                <a:cs typeface="Times New Roman" panose="02020603050405020304" pitchFamily="18" charset="0"/>
              </a:rPr>
              <a:t>degrees </a:t>
            </a:r>
            <a:r>
              <a:rPr lang="en-US" sz="3000" b="1" dirty="0" smtClean="0">
                <a:latin typeface="Times New Roman" panose="02020603050405020304" pitchFamily="18" charset="0"/>
                <a:cs typeface="Times New Roman" panose="02020603050405020304" pitchFamily="18" charset="0"/>
              </a:rPr>
              <a:t>of membership </a:t>
            </a:r>
            <a:r>
              <a:rPr lang="en-US" sz="3000" dirty="0">
                <a:latin typeface="Times New Roman" panose="02020603050405020304" pitchFamily="18" charset="0"/>
                <a:cs typeface="Times New Roman" panose="02020603050405020304" pitchFamily="18" charset="0"/>
              </a:rPr>
              <a:t>and </a:t>
            </a:r>
            <a:r>
              <a:rPr lang="en-US" sz="3000" b="1" dirty="0">
                <a:latin typeface="Times New Roman" panose="02020603050405020304" pitchFamily="18" charset="0"/>
                <a:cs typeface="Times New Roman" panose="02020603050405020304" pitchFamily="18" charset="0"/>
              </a:rPr>
              <a:t>degrees of truth</a:t>
            </a:r>
            <a:r>
              <a:rPr lang="en-US" sz="3000" dirty="0">
                <a:latin typeface="Times New Roman" panose="02020603050405020304" pitchFamily="18" charset="0"/>
                <a:cs typeface="Times New Roman" panose="02020603050405020304" pitchFamily="18" charset="0"/>
              </a:rPr>
              <a:t>. Fuzzy </a:t>
            </a:r>
            <a:r>
              <a:rPr lang="en-US" sz="3000" dirty="0" smtClean="0">
                <a:latin typeface="Times New Roman" panose="02020603050405020304" pitchFamily="18" charset="0"/>
                <a:cs typeface="Times New Roman" panose="02020603050405020304" pitchFamily="18" charset="0"/>
              </a:rPr>
              <a:t>logic uses </a:t>
            </a:r>
            <a:r>
              <a:rPr lang="en-US" sz="3000" dirty="0">
                <a:latin typeface="Times New Roman" panose="02020603050405020304" pitchFamily="18" charset="0"/>
                <a:cs typeface="Times New Roman" panose="02020603050405020304" pitchFamily="18" charset="0"/>
              </a:rPr>
              <a:t>the continuum of logical values between </a:t>
            </a:r>
            <a:r>
              <a:rPr lang="en-US" sz="3000" dirty="0" smtClean="0">
                <a:latin typeface="Times New Roman" panose="02020603050405020304" pitchFamily="18" charset="0"/>
                <a:cs typeface="Times New Roman" panose="02020603050405020304" pitchFamily="18" charset="0"/>
              </a:rPr>
              <a:t>0 (completely </a:t>
            </a:r>
            <a:r>
              <a:rPr lang="en-US" sz="3000" dirty="0">
                <a:latin typeface="Times New Roman" panose="02020603050405020304" pitchFamily="18" charset="0"/>
                <a:cs typeface="Times New Roman" panose="02020603050405020304" pitchFamily="18" charset="0"/>
              </a:rPr>
              <a:t>false) and 1 (completely true). </a:t>
            </a:r>
            <a:r>
              <a:rPr lang="en-US" sz="3000" dirty="0" smtClean="0">
                <a:latin typeface="Times New Roman" panose="02020603050405020304" pitchFamily="18" charset="0"/>
                <a:cs typeface="Times New Roman" panose="02020603050405020304" pitchFamily="18" charset="0"/>
              </a:rPr>
              <a:t>Instead of </a:t>
            </a:r>
            <a:r>
              <a:rPr lang="en-US" sz="3000" dirty="0">
                <a:latin typeface="Times New Roman" panose="02020603050405020304" pitchFamily="18" charset="0"/>
                <a:cs typeface="Times New Roman" panose="02020603050405020304" pitchFamily="18" charset="0"/>
              </a:rPr>
              <a:t>just black and white, it employs the spectrum </a:t>
            </a:r>
            <a:r>
              <a:rPr lang="en-US" sz="3000" dirty="0" smtClean="0">
                <a:latin typeface="Times New Roman" panose="02020603050405020304" pitchFamily="18" charset="0"/>
                <a:cs typeface="Times New Roman" panose="02020603050405020304" pitchFamily="18" charset="0"/>
              </a:rPr>
              <a:t>of </a:t>
            </a:r>
            <a:r>
              <a:rPr lang="en-US" sz="3000" dirty="0" err="1" smtClean="0">
                <a:latin typeface="Times New Roman" panose="02020603050405020304" pitchFamily="18" charset="0"/>
                <a:cs typeface="Times New Roman" panose="02020603050405020304" pitchFamily="18" charset="0"/>
              </a:rPr>
              <a:t>colours</a:t>
            </a:r>
            <a:r>
              <a:rPr lang="en-US" sz="3000" dirty="0">
                <a:latin typeface="Times New Roman" panose="02020603050405020304" pitchFamily="18" charset="0"/>
                <a:cs typeface="Times New Roman" panose="02020603050405020304" pitchFamily="18" charset="0"/>
              </a:rPr>
              <a:t>, accepting that things can be partly true </a:t>
            </a:r>
            <a:r>
              <a:rPr lang="en-US" sz="3000" dirty="0" smtClean="0">
                <a:latin typeface="Times New Roman" panose="02020603050405020304" pitchFamily="18" charset="0"/>
                <a:cs typeface="Times New Roman" panose="02020603050405020304" pitchFamily="18" charset="0"/>
              </a:rPr>
              <a:t>and partly </a:t>
            </a:r>
            <a:r>
              <a:rPr lang="en-US" sz="3000" dirty="0">
                <a:latin typeface="Times New Roman" panose="02020603050405020304" pitchFamily="18" charset="0"/>
                <a:cs typeface="Times New Roman" panose="02020603050405020304" pitchFamily="18" charset="0"/>
              </a:rPr>
              <a:t>false at the same time.</a:t>
            </a: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385596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1828800" y="800100"/>
            <a:ext cx="8763000" cy="565150"/>
          </a:xfrm>
          <a:prstGeom prst="rect">
            <a:avLst/>
          </a:prstGeom>
          <a:noFill/>
          <a:ln w="12700" cap="sq">
            <a:noFill/>
            <a:miter lim="800000"/>
            <a:headEnd type="none" w="sm" len="sm"/>
            <a:tailEnd type="none" w="sm" len="sm"/>
          </a:ln>
          <a:effectLst/>
        </p:spPr>
        <p:txBody>
          <a:bodyPr>
            <a:spAutoFit/>
          </a:bodyPr>
          <a:lstStyle/>
          <a:p>
            <a:pPr eaLnBrk="1" hangingPunct="1">
              <a:defRPr/>
            </a:pPr>
            <a:r>
              <a:rPr lang="en-US" sz="3100" b="1" dirty="0"/>
              <a:t>Range of logical values in Boolean and fuzzy logic</a:t>
            </a:r>
          </a:p>
        </p:txBody>
      </p:sp>
      <p:grpSp>
        <p:nvGrpSpPr>
          <p:cNvPr id="29699" name="Group 187"/>
          <p:cNvGrpSpPr>
            <a:grpSpLocks/>
          </p:cNvGrpSpPr>
          <p:nvPr/>
        </p:nvGrpSpPr>
        <p:grpSpPr bwMode="auto">
          <a:xfrm>
            <a:off x="1731964" y="2374900"/>
            <a:ext cx="8728075" cy="2108200"/>
            <a:chOff x="131" y="1496"/>
            <a:chExt cx="5498" cy="1328"/>
          </a:xfrm>
        </p:grpSpPr>
        <p:pic>
          <p:nvPicPr>
            <p:cNvPr id="29700" name="Picture 185" descr="G:\books\Pe_uk\Powerpoint\Negnevitsky\final\ppt\ch04\WMF\Slide04-09.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 y="1496"/>
              <a:ext cx="5498" cy="1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Text Box 186"/>
            <p:cNvSpPr txBox="1">
              <a:spLocks noChangeArrowheads="1"/>
            </p:cNvSpPr>
            <p:nvPr/>
          </p:nvSpPr>
          <p:spPr bwMode="auto">
            <a:xfrm>
              <a:off x="5176" y="2488"/>
              <a:ext cx="168"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r>
                <a:rPr lang="en-US" sz="2600">
                  <a:solidFill>
                    <a:schemeClr val="bg2"/>
                  </a:solidFill>
                  <a:latin typeface="Times New Roman" panose="02020603050405020304" pitchFamily="18" charset="0"/>
                </a:rPr>
                <a:t>.</a:t>
              </a:r>
            </a:p>
          </p:txBody>
        </p:sp>
      </p:gr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8066327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a:spcBef>
                <a:spcPct val="0"/>
              </a:spcBef>
              <a:buClrTx/>
              <a:buSzTx/>
              <a:buFontTx/>
              <a:buNone/>
            </a:pPr>
            <a:fld id="{97E1735B-8D10-450B-BE0E-727547BDEB8B}" type="slidenum">
              <a:rPr lang="en-US" sz="1200">
                <a:solidFill>
                  <a:schemeClr val="tx2"/>
                </a:solidFill>
                <a:latin typeface="Times New Roman" panose="02020603050405020304" pitchFamily="18" charset="0"/>
              </a:rPr>
              <a:pPr>
                <a:spcBef>
                  <a:spcPct val="0"/>
                </a:spcBef>
                <a:buClrTx/>
                <a:buSzTx/>
                <a:buFontTx/>
                <a:buNone/>
              </a:pPr>
              <a:t>9</a:t>
            </a:fld>
            <a:endParaRPr lang="en-US" sz="1200">
              <a:solidFill>
                <a:schemeClr val="tx2"/>
              </a:solidFill>
              <a:latin typeface="Times New Roman" panose="02020603050405020304" pitchFamily="18" charset="0"/>
            </a:endParaRPr>
          </a:p>
        </p:txBody>
      </p:sp>
      <p:sp>
        <p:nvSpPr>
          <p:cNvPr id="30724" name="Rectangle 3"/>
          <p:cNvSpPr>
            <a:spLocks noGrp="1" noChangeArrowheads="1"/>
          </p:cNvSpPr>
          <p:nvPr>
            <p:ph type="body" idx="4294967295"/>
          </p:nvPr>
        </p:nvSpPr>
        <p:spPr>
          <a:xfrm>
            <a:off x="1003151" y="1563708"/>
            <a:ext cx="10413402" cy="4572000"/>
          </a:xfrm>
        </p:spPr>
        <p:txBody>
          <a:bodyPr/>
          <a:lstStyle/>
          <a:p>
            <a:pPr algn="just" eaLnBrk="1" hangingPunct="1">
              <a:lnSpc>
                <a:spcPct val="80000"/>
              </a:lnSpc>
            </a:pPr>
            <a:r>
              <a:rPr lang="en-US" sz="2400" dirty="0">
                <a:solidFill>
                  <a:schemeClr val="tx1"/>
                </a:solidFill>
                <a:latin typeface="Times New Roman" panose="02020603050405020304" pitchFamily="18" charset="0"/>
                <a:cs typeface="Times New Roman" panose="02020603050405020304" pitchFamily="18" charset="0"/>
              </a:rPr>
              <a:t>The first applications of fuzzy theory were primarily industrial, such as </a:t>
            </a:r>
            <a:r>
              <a:rPr lang="en-US" sz="2400" b="1" dirty="0">
                <a:solidFill>
                  <a:schemeClr val="tx1"/>
                </a:solidFill>
                <a:latin typeface="Times New Roman" panose="02020603050405020304" pitchFamily="18" charset="0"/>
                <a:cs typeface="Times New Roman" panose="02020603050405020304" pitchFamily="18" charset="0"/>
              </a:rPr>
              <a:t>process control for cement kilns</a:t>
            </a:r>
            <a:r>
              <a:rPr lang="en-US" sz="2400" dirty="0">
                <a:solidFill>
                  <a:schemeClr val="tx1"/>
                </a:solidFill>
                <a:latin typeface="Times New Roman" panose="02020603050405020304" pitchFamily="18" charset="0"/>
                <a:cs typeface="Times New Roman" panose="02020603050405020304" pitchFamily="18" charset="0"/>
              </a:rPr>
              <a:t>.</a:t>
            </a:r>
          </a:p>
          <a:p>
            <a:pPr algn="just" eaLnBrk="1" hangingPunct="1">
              <a:lnSpc>
                <a:spcPct val="80000"/>
              </a:lnSpc>
            </a:pPr>
            <a:r>
              <a:rPr lang="en-US" sz="2400" dirty="0">
                <a:solidFill>
                  <a:schemeClr val="tx1"/>
                </a:solidFill>
                <a:latin typeface="Times New Roman" panose="02020603050405020304" pitchFamily="18" charset="0"/>
                <a:cs typeface="Times New Roman" panose="02020603050405020304" pitchFamily="18" charset="0"/>
              </a:rPr>
              <a:t>Since then, the applications of Fuzzy Logic technology have virtually </a:t>
            </a:r>
            <a:r>
              <a:rPr lang="en-US" sz="2400" dirty="0" smtClean="0">
                <a:solidFill>
                  <a:schemeClr val="tx1"/>
                </a:solidFill>
                <a:latin typeface="Times New Roman" panose="02020603050405020304" pitchFamily="18" charset="0"/>
                <a:cs typeface="Times New Roman" panose="02020603050405020304" pitchFamily="18" charset="0"/>
              </a:rPr>
              <a:t>exploded, affecting things </a:t>
            </a:r>
            <a:r>
              <a:rPr lang="en-US" sz="2400" dirty="0">
                <a:solidFill>
                  <a:schemeClr val="tx1"/>
                </a:solidFill>
                <a:latin typeface="Times New Roman" panose="02020603050405020304" pitchFamily="18" charset="0"/>
                <a:cs typeface="Times New Roman" panose="02020603050405020304" pitchFamily="18" charset="0"/>
              </a:rPr>
              <a:t>we use </a:t>
            </a:r>
            <a:r>
              <a:rPr lang="en-US" sz="2400" dirty="0" smtClean="0">
                <a:solidFill>
                  <a:schemeClr val="tx1"/>
                </a:solidFill>
                <a:latin typeface="Times New Roman" panose="02020603050405020304" pitchFamily="18" charset="0"/>
                <a:cs typeface="Times New Roman" panose="02020603050405020304" pitchFamily="18" charset="0"/>
              </a:rPr>
              <a:t>everyday. Take </a:t>
            </a:r>
            <a:r>
              <a:rPr lang="en-US" sz="2400" dirty="0">
                <a:solidFill>
                  <a:schemeClr val="tx1"/>
                </a:solidFill>
                <a:latin typeface="Times New Roman" panose="02020603050405020304" pitchFamily="18" charset="0"/>
                <a:cs typeface="Times New Roman" panose="02020603050405020304" pitchFamily="18" charset="0"/>
              </a:rPr>
              <a:t>for example, the </a:t>
            </a:r>
            <a:r>
              <a:rPr lang="en-US" sz="2400" b="1" i="1" dirty="0">
                <a:solidFill>
                  <a:schemeClr val="tx1"/>
                </a:solidFill>
                <a:latin typeface="Times New Roman" panose="02020603050405020304" pitchFamily="18" charset="0"/>
                <a:cs typeface="Times New Roman" panose="02020603050405020304" pitchFamily="18" charset="0"/>
              </a:rPr>
              <a:t>fuzzy washing </a:t>
            </a:r>
            <a:r>
              <a:rPr lang="en-US" sz="2400" b="1" i="1" dirty="0" smtClean="0">
                <a:solidFill>
                  <a:schemeClr val="tx1"/>
                </a:solidFill>
                <a:latin typeface="Times New Roman" panose="02020603050405020304" pitchFamily="18" charset="0"/>
                <a:cs typeface="Times New Roman" panose="02020603050405020304" pitchFamily="18" charset="0"/>
              </a:rPr>
              <a:t>machine</a:t>
            </a:r>
            <a:r>
              <a:rPr lang="en-US" sz="2400" dirty="0" smtClean="0">
                <a:solidFill>
                  <a:schemeClr val="tx1"/>
                </a:solidFill>
                <a:latin typeface="Times New Roman" panose="02020603050405020304" pitchFamily="18" charset="0"/>
                <a:cs typeface="Times New Roman" panose="02020603050405020304" pitchFamily="18" charset="0"/>
              </a:rPr>
              <a:t>. A </a:t>
            </a:r>
            <a:r>
              <a:rPr lang="en-US" sz="2400" dirty="0">
                <a:solidFill>
                  <a:schemeClr val="tx1"/>
                </a:solidFill>
                <a:latin typeface="Times New Roman" panose="02020603050405020304" pitchFamily="18" charset="0"/>
                <a:cs typeface="Times New Roman" panose="02020603050405020304" pitchFamily="18" charset="0"/>
              </a:rPr>
              <a:t>load of clothes in it and press start, and the machine begins to turn, automatically choosing the best cycle. </a:t>
            </a:r>
            <a:endParaRPr lang="en-US" sz="2400" dirty="0" smtClean="0">
              <a:solidFill>
                <a:schemeClr val="tx1"/>
              </a:solidFill>
              <a:latin typeface="Times New Roman" panose="02020603050405020304" pitchFamily="18" charset="0"/>
              <a:cs typeface="Times New Roman" panose="02020603050405020304" pitchFamily="18" charset="0"/>
            </a:endParaRPr>
          </a:p>
          <a:p>
            <a:pPr algn="just" eaLnBrk="1" hangingPunct="1">
              <a:lnSpc>
                <a:spcPct val="80000"/>
              </a:lnSpc>
            </a:pPr>
            <a:r>
              <a:rPr lang="en-US" sz="2400" dirty="0" smtClean="0">
                <a:solidFill>
                  <a:schemeClr val="tx1"/>
                </a:solidFill>
                <a:latin typeface="Times New Roman" panose="02020603050405020304" pitchFamily="18" charset="0"/>
                <a:cs typeface="Times New Roman" panose="02020603050405020304" pitchFamily="18" charset="0"/>
              </a:rPr>
              <a:t>The </a:t>
            </a:r>
            <a:r>
              <a:rPr lang="en-US" sz="2400" b="1" dirty="0">
                <a:solidFill>
                  <a:schemeClr val="tx1"/>
                </a:solidFill>
                <a:latin typeface="Times New Roman" panose="02020603050405020304" pitchFamily="18" charset="0"/>
                <a:cs typeface="Times New Roman" panose="02020603050405020304" pitchFamily="18" charset="0"/>
              </a:rPr>
              <a:t>fuzzy microwave</a:t>
            </a:r>
            <a:r>
              <a:rPr lang="en-US" sz="2400" dirty="0">
                <a:solidFill>
                  <a:schemeClr val="tx1"/>
                </a:solidFill>
                <a:latin typeface="Times New Roman" panose="02020603050405020304" pitchFamily="18" charset="0"/>
                <a:cs typeface="Times New Roman" panose="02020603050405020304" pitchFamily="18" charset="0"/>
              </a:rPr>
              <a:t>, Place chili, potatoes, or </a:t>
            </a:r>
            <a:r>
              <a:rPr lang="en-US" sz="2400" dirty="0" err="1">
                <a:solidFill>
                  <a:schemeClr val="tx1"/>
                </a:solidFill>
                <a:latin typeface="Times New Roman" panose="02020603050405020304" pitchFamily="18" charset="0"/>
                <a:cs typeface="Times New Roman" panose="02020603050405020304" pitchFamily="18" charset="0"/>
              </a:rPr>
              <a:t>etc</a:t>
            </a:r>
            <a:r>
              <a:rPr lang="en-US" sz="2400" dirty="0">
                <a:solidFill>
                  <a:schemeClr val="tx1"/>
                </a:solidFill>
                <a:latin typeface="Times New Roman" panose="02020603050405020304" pitchFamily="18" charset="0"/>
                <a:cs typeface="Times New Roman" panose="02020603050405020304" pitchFamily="18" charset="0"/>
              </a:rPr>
              <a:t> in a </a:t>
            </a:r>
            <a:r>
              <a:rPr lang="en-US" sz="2400" i="1" dirty="0">
                <a:solidFill>
                  <a:schemeClr val="tx1"/>
                </a:solidFill>
                <a:latin typeface="Times New Roman" panose="02020603050405020304" pitchFamily="18" charset="0"/>
                <a:cs typeface="Times New Roman" panose="02020603050405020304" pitchFamily="18" charset="0"/>
              </a:rPr>
              <a:t>fuzzy microwave </a:t>
            </a:r>
            <a:r>
              <a:rPr lang="en-US" sz="2400" dirty="0">
                <a:solidFill>
                  <a:schemeClr val="tx1"/>
                </a:solidFill>
                <a:latin typeface="Times New Roman" panose="02020603050405020304" pitchFamily="18" charset="0"/>
                <a:cs typeface="Times New Roman" panose="02020603050405020304" pitchFamily="18" charset="0"/>
              </a:rPr>
              <a:t>and push single button, and it cooks for the right time at the proper temperature. </a:t>
            </a:r>
          </a:p>
          <a:p>
            <a:pPr algn="just" eaLnBrk="1" hangingPunct="1">
              <a:lnSpc>
                <a:spcPct val="80000"/>
              </a:lnSpc>
            </a:pPr>
            <a:r>
              <a:rPr lang="en-US" sz="2400" dirty="0">
                <a:solidFill>
                  <a:schemeClr val="tx1"/>
                </a:solidFill>
                <a:latin typeface="Times New Roman" panose="02020603050405020304" pitchFamily="18" charset="0"/>
                <a:cs typeface="Times New Roman" panose="02020603050405020304" pitchFamily="18" charset="0"/>
              </a:rPr>
              <a:t>The </a:t>
            </a:r>
            <a:r>
              <a:rPr lang="en-US" sz="2400" b="1" i="1" dirty="0">
                <a:solidFill>
                  <a:schemeClr val="tx1"/>
                </a:solidFill>
                <a:latin typeface="Times New Roman" panose="02020603050405020304" pitchFamily="18" charset="0"/>
                <a:cs typeface="Times New Roman" panose="02020603050405020304" pitchFamily="18" charset="0"/>
              </a:rPr>
              <a:t>fuzzy car</a:t>
            </a:r>
            <a:r>
              <a:rPr lang="en-US" sz="2400" dirty="0">
                <a:solidFill>
                  <a:schemeClr val="tx1"/>
                </a:solidFill>
                <a:latin typeface="Times New Roman" panose="02020603050405020304" pitchFamily="18" charset="0"/>
                <a:cs typeface="Times New Roman" panose="02020603050405020304" pitchFamily="18" charset="0"/>
              </a:rPr>
              <a:t>, maneuvers itself by following simple verbal instructions from its driver. It can even stop itself when there is an obstacle immediately ahead using sensors. </a:t>
            </a:r>
          </a:p>
        </p:txBody>
      </p:sp>
      <p:sp>
        <p:nvSpPr>
          <p:cNvPr id="30725" name="Rectangle 4"/>
          <p:cNvSpPr>
            <a:spLocks noChangeArrowheads="1"/>
          </p:cNvSpPr>
          <p:nvPr/>
        </p:nvSpPr>
        <p:spPr bwMode="auto">
          <a:xfrm>
            <a:off x="4038600" y="609601"/>
            <a:ext cx="354616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tx2"/>
              </a:buClr>
              <a:buSzPct val="95000"/>
              <a:buFont typeface="Wingdings" panose="05000000000000000000" pitchFamily="2" charset="2"/>
              <a:buChar char=""/>
              <a:defRPr sz="30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600">
                <a:solidFill>
                  <a:schemeClr val="tx1"/>
                </a:solidFill>
                <a:latin typeface="Corbel" panose="020B0503020204020204"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Corbel" panose="020B0503020204020204" pitchFamily="34" charset="0"/>
              </a:defRPr>
            </a:lvl3pPr>
            <a:lvl4pPr marL="1600200" indent="-228600">
              <a:spcBef>
                <a:spcPct val="20000"/>
              </a:spcBef>
              <a:buClr>
                <a:srgbClr val="FEB80A"/>
              </a:buClr>
              <a:buFont typeface="Wingdings 3" panose="05040102010807070707" pitchFamily="18" charset="2"/>
              <a:buChar char=""/>
              <a:defRPr sz="2200">
                <a:solidFill>
                  <a:schemeClr val="tx1"/>
                </a:solidFill>
                <a:latin typeface="Corbel" panose="020B0503020204020204" pitchFamily="34" charset="0"/>
              </a:defRPr>
            </a:lvl4pPr>
            <a:lvl5pPr marL="2057400" indent="-228600">
              <a:spcBef>
                <a:spcPct val="20000"/>
              </a:spcBef>
              <a:buClr>
                <a:srgbClr val="FEB80A"/>
              </a:buClr>
              <a:buFont typeface="Wingdings 2" panose="050201020105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FEB80A"/>
              </a:buClr>
              <a:buFont typeface="Wingdings 2" panose="05020102010507070707" pitchFamily="18" charset="2"/>
              <a:buChar char=""/>
              <a:defRPr sz="2000">
                <a:solidFill>
                  <a:schemeClr val="tx1"/>
                </a:solidFill>
                <a:latin typeface="Corbel" panose="020B0503020204020204" pitchFamily="34" charset="0"/>
              </a:defRPr>
            </a:lvl9pPr>
          </a:lstStyle>
          <a:p>
            <a:pPr eaLnBrk="1" hangingPunct="1">
              <a:spcBef>
                <a:spcPct val="0"/>
              </a:spcBef>
              <a:buClrTx/>
              <a:buSzTx/>
              <a:buFontTx/>
              <a:buNone/>
            </a:pPr>
            <a:r>
              <a:rPr lang="en-US" sz="3200" b="1" u="sng">
                <a:latin typeface="Andalus" pitchFamily="18" charset="-78"/>
                <a:cs typeface="Andalus" pitchFamily="18" charset="-78"/>
              </a:rPr>
              <a:t>What does it offer?</a:t>
            </a:r>
            <a:r>
              <a:rPr lang="en-US" sz="2400">
                <a:latin typeface="Arial" panose="020B0604020202020204" pitchFamily="34" charset="0"/>
              </a:rPr>
              <a:t/>
            </a:r>
            <a:br>
              <a:rPr lang="en-US" sz="2400">
                <a:latin typeface="Arial" panose="020B0604020202020204" pitchFamily="34" charset="0"/>
              </a:rPr>
            </a:br>
            <a:endParaRPr lang="en-US" sz="2400">
              <a:latin typeface="Arial" panose="020B0604020202020204" pitchFamily="34" charset="0"/>
            </a:endParaRPr>
          </a:p>
        </p:txBody>
      </p:sp>
      <p:sp>
        <p:nvSpPr>
          <p:cNvPr id="2" name="Footer Placeholder 1"/>
          <p:cNvSpPr>
            <a:spLocks noGrp="1"/>
          </p:cNvSpPr>
          <p:nvPr>
            <p:ph type="ftr" sz="quarter" idx="11"/>
          </p:nvPr>
        </p:nvSpPr>
        <p:spPr/>
        <p:txBody>
          <a:bodyPr/>
          <a:lstStyle/>
          <a:p>
            <a:r>
              <a:rPr lang="en-US" smtClean="0"/>
              <a:t>CSE-5203 Computational Intelligence</a:t>
            </a:r>
            <a:endParaRPr lang="en-US" dirty="0"/>
          </a:p>
        </p:txBody>
      </p:sp>
    </p:spTree>
    <p:extLst>
      <p:ext uri="{BB962C8B-B14F-4D97-AF65-F5344CB8AC3E}">
        <p14:creationId xmlns:p14="http://schemas.microsoft.com/office/powerpoint/2010/main" val="35940672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3385</TotalTime>
  <Words>2776</Words>
  <Application>Microsoft Office PowerPoint</Application>
  <PresentationFormat>Widescreen</PresentationFormat>
  <Paragraphs>432</Paragraphs>
  <Slides>59</Slides>
  <Notes>4</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59</vt:i4>
      </vt:variant>
    </vt:vector>
  </HeadingPairs>
  <TitlesOfParts>
    <vt:vector size="72" baseType="lpstr">
      <vt:lpstr>Andalus</vt:lpstr>
      <vt:lpstr>Arial</vt:lpstr>
      <vt:lpstr>Calibri</vt:lpstr>
      <vt:lpstr>Calibri Light</vt:lpstr>
      <vt:lpstr>MonotypeSorts;Times New Roman</vt:lpstr>
      <vt:lpstr>Symbol</vt:lpstr>
      <vt:lpstr>Symbol;Times New Roman;Times Ne</vt:lpstr>
      <vt:lpstr>Times New Roman</vt:lpstr>
      <vt:lpstr>Wingdings</vt:lpstr>
      <vt:lpstr>Retrospect</vt:lpstr>
      <vt:lpstr>Bitmap Image</vt:lpstr>
      <vt:lpstr>Microsoft Word 97 - 2003 Document</vt:lpstr>
      <vt:lpstr>Microsoft Word Document</vt:lpstr>
      <vt:lpstr>CI-CSE-5203 Fuzzy Logic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Let’s start with a simple example</vt:lpstr>
      <vt:lpstr>PowerPoint Presentation</vt:lpstr>
      <vt:lpstr>Let’s consider the first example (How tall/short we are?)</vt:lpstr>
      <vt:lpstr>Let’s consider the first example (How tall/short we are?)</vt:lpstr>
      <vt:lpstr>Definition in a Fuzzy Set (How tall/short we are?)</vt:lpstr>
      <vt:lpstr>Definition in a Fuzzy Set (How tall/short we are?)</vt:lpstr>
      <vt:lpstr>Definition in a Fuzzy Set (How tall/short we are?)</vt:lpstr>
      <vt:lpstr>Some maths!  Formal definitions of a fuzzy set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Graphical Representation of S-Shaped Function</vt:lpstr>
      <vt:lpstr>Z-Shaped Function</vt:lpstr>
      <vt:lpstr>Graphical Representation</vt:lpstr>
      <vt:lpstr>Triangular membership functions</vt:lpstr>
      <vt:lpstr>Cont…</vt:lpstr>
      <vt:lpstr>Trapezoidal membership function</vt:lpstr>
      <vt:lpstr>Cont…</vt:lpstr>
      <vt:lpstr>Basic Operations</vt:lpstr>
      <vt:lpstr>Methods for Determining Membership Functions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operations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Image Processing CSE-4206</dc:title>
  <dc:creator>Microsoft account</dc:creator>
  <cp:lastModifiedBy>Microsoft account</cp:lastModifiedBy>
  <cp:revision>116</cp:revision>
  <dcterms:created xsi:type="dcterms:W3CDTF">2025-02-07T09:17:49Z</dcterms:created>
  <dcterms:modified xsi:type="dcterms:W3CDTF">2025-02-25T18:57:55Z</dcterms:modified>
</cp:coreProperties>
</file>