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320" r:id="rId5"/>
    <p:sldId id="321" r:id="rId6"/>
    <p:sldId id="322" r:id="rId7"/>
    <p:sldId id="323" r:id="rId8"/>
    <p:sldId id="324" r:id="rId9"/>
    <p:sldId id="325" r:id="rId10"/>
    <p:sldId id="326" r:id="rId11"/>
    <p:sldId id="327" r:id="rId12"/>
    <p:sldId id="328" r:id="rId13"/>
    <p:sldId id="329" r:id="rId14"/>
    <p:sldId id="33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74" autoAdjust="0"/>
    <p:restoredTop sz="92101" autoAdjust="0"/>
  </p:normalViewPr>
  <p:slideViewPr>
    <p:cSldViewPr snapToGrid="0">
      <p:cViewPr varScale="1">
        <p:scale>
          <a:sx n="71" d="100"/>
          <a:sy n="71" d="100"/>
        </p:scale>
        <p:origin x="7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1C2E8-5552-47E1-890C-8BD2E31E53CD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07FEF0-3264-4982-B926-C31AB995C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264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Digital Image Processing </a:t>
            </a:r>
          </a:p>
          <a:p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Rafael C. Gonzalez and Richard E. wood</a:t>
            </a:r>
          </a:p>
          <a:p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https://dl.icdst.org/pdfs/files4/01c56e081202b62bd7d3b4f8545775fb.pdf</a:t>
            </a:r>
          </a:p>
          <a:p>
            <a:endParaRPr lang="en-US" sz="1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Signal and Linear System Analysis</a:t>
            </a:r>
          </a:p>
          <a:p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Gordon E. Carlson</a:t>
            </a:r>
            <a:endParaRPr lang="en-US" sz="1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https://typeset.io/pdf/signal-and-linear-system-analysis-1cm7h8xljb.pdf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7FEF0-3264-4982-B926-C31AB995CD4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9061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7FEF0-3264-4982-B926-C31AB995CD4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9781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7FEF0-3264-4982-B926-C31AB995CD4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65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7FEF0-3264-4982-B926-C31AB995CD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82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7FEF0-3264-4982-B926-C31AB995CD4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8497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7FEF0-3264-4982-B926-C31AB995CD4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7471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7FEF0-3264-4982-B926-C31AB995CD4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1795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7FEF0-3264-4982-B926-C31AB995CD4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0786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7FEF0-3264-4982-B926-C31AB995CD4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541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7FEF0-3264-4982-B926-C31AB995CD4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3358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7FEF0-3264-4982-B926-C31AB995CD4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739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4D06C-67DA-4E6B-9D56-143260E99FD5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0F698-A6EF-4E4C-9A2D-480F721E72EA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C269-E09C-48B2-8322-6E3E5A7FAF14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1F75F-DC4A-4F78-8B5F-3E571F1D57C7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3F12-58BD-4896-A42F-126A48E6596F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E34D4-C184-4215-808B-144504702004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389E7-E3B5-4F75-A23B-42F235F58860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AE198-A6B3-4322-8C76-DB3C0B80A03E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5236-9AB8-4F44-AB1C-15C947CEE006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1E78A7B-3F80-4541-8131-E224CA7409D1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53B7-EB78-4842-B486-391FEE928BBF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123D05D-0EE4-4CC1-83B4-B4DEDD4E3FB0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27453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Computational Intelligence</a:t>
            </a:r>
            <a:br>
              <a:rPr lang="en-US" dirty="0" smtClean="0"/>
            </a:br>
            <a:r>
              <a:rPr lang="en-US" sz="6000" dirty="0" smtClean="0"/>
              <a:t>CSE-5203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cap="none" dirty="0" smtClean="0">
                <a:solidFill>
                  <a:schemeClr val="tx1"/>
                </a:solidFill>
              </a:rPr>
              <a:t>Department of Computer Science and Engineering</a:t>
            </a:r>
          </a:p>
          <a:p>
            <a:pPr>
              <a:lnSpc>
                <a:spcPct val="100000"/>
              </a:lnSpc>
            </a:pPr>
            <a:r>
              <a:rPr lang="en-US" cap="none" dirty="0" err="1" smtClean="0">
                <a:solidFill>
                  <a:schemeClr val="tx1"/>
                </a:solidFill>
              </a:rPr>
              <a:t>Comilla</a:t>
            </a:r>
            <a:r>
              <a:rPr lang="en-US" cap="none" dirty="0" smtClean="0">
                <a:solidFill>
                  <a:schemeClr val="tx1"/>
                </a:solidFill>
              </a:rPr>
              <a:t> University, </a:t>
            </a:r>
            <a:r>
              <a:rPr lang="en-US" cap="none" dirty="0" err="1" smtClean="0">
                <a:solidFill>
                  <a:schemeClr val="tx1"/>
                </a:solidFill>
              </a:rPr>
              <a:t>Cumilla</a:t>
            </a:r>
            <a:endParaRPr lang="en-US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420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37253" y="274087"/>
            <a:ext cx="10058400" cy="746332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Artificial Intelligence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37253" y="1556150"/>
            <a:ext cx="10058400" cy="442436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Based on Functionality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Theory of Mind AI (Future AI)-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AI that can understand emotions, beliefs, and thoughts (not yet developed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Examples:</a:t>
            </a:r>
          </a:p>
          <a:p>
            <a:pPr marL="201168" lvl="1" indent="0" algn="just"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- Advanced humanoid robots that can interact with emotions.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Self-Aware AI (Future AI)-</a:t>
            </a:r>
          </a:p>
          <a:p>
            <a:pPr marL="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AI that has consciousness and self-awareness.</a:t>
            </a:r>
          </a:p>
          <a:p>
            <a:pPr marL="0" indent="0" algn="just"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Examples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01168" lvl="1" indent="0" algn="just"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- A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fully sentient AI (not yet in existence).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548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37253" y="274087"/>
            <a:ext cx="10058400" cy="746332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Heuristic Search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37253" y="1556150"/>
            <a:ext cx="10058400" cy="44243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fundamental in AI for problem-solving,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path finding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decision-making.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make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intelligent decisions by prioritizing paths that are more likely to lead to the goal efficiently.</a:t>
            </a:r>
          </a:p>
          <a:p>
            <a:pPr marL="0" indent="0" algn="just">
              <a:buNone/>
            </a:pP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Characteristics-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Do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guarantee the best solution but provide good enough solutions.</a:t>
            </a:r>
          </a:p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Reduce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computational complexity.</a:t>
            </a:r>
          </a:p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Used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exact solutions are impractical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7423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37253" y="274087"/>
            <a:ext cx="10058400" cy="746332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Key Concepts of Heuristic Search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37253" y="1556150"/>
            <a:ext cx="10058400" cy="442436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Heuristic 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 (h(n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A function that estimates the cost or distance from a node to the goal.</a:t>
            </a:r>
          </a:p>
          <a:p>
            <a:pPr marL="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Example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In a GPS navigation system, the heuristic could be the straight-line distance to the destination.</a:t>
            </a:r>
          </a:p>
          <a:p>
            <a:pPr marL="0" indent="0" algn="just">
              <a:buNone/>
            </a:pP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Evaluation 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 (f(n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Some algorithms use an evaluation function, which is typically defined as:</a:t>
            </a:r>
          </a:p>
          <a:p>
            <a:pPr marL="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f(n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)=g(n)+h(n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		        </a:t>
            </a:r>
          </a:p>
          <a:p>
            <a:pPr marL="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g(n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Cost from the start node to the current node.</a:t>
            </a:r>
          </a:p>
          <a:p>
            <a:pPr marL="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h(n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Estimated cost from the current node to the goal.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536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37253" y="274087"/>
            <a:ext cx="10058400" cy="746332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Applications of Heuristic Search Algorithms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37253" y="1556150"/>
            <a:ext cx="10058400" cy="44243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Pathfinding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GPS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robot navigation, video game AI</a:t>
            </a:r>
          </a:p>
          <a:p>
            <a:pPr marL="0" indent="0" algn="just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AI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Games- Chess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Pac-Man, strategic decision-making</a:t>
            </a:r>
          </a:p>
          <a:p>
            <a:pPr marL="0" indent="0" algn="just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Optimization- Scheduling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logistics, network routing</a:t>
            </a:r>
          </a:p>
          <a:p>
            <a:pPr marL="0" indent="0" algn="just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Machine Learning-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Feature selection,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hyperparameter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tuning</a:t>
            </a:r>
          </a:p>
          <a:p>
            <a:pPr marL="0" indent="0" algn="just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Robotics- Autonomous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vehicle path planning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296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37253" y="274087"/>
            <a:ext cx="10058400" cy="746332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Heuristic </a:t>
            </a:r>
            <a:r>
              <a:rPr lang="en-US" sz="4000" dirty="0">
                <a:solidFill>
                  <a:schemeClr val="tx1"/>
                </a:solidFill>
              </a:rPr>
              <a:t>Search Algorithms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37253" y="1556150"/>
            <a:ext cx="10058400" cy="44243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 of Heuristic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Algorithms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Algorithm – Uses heuristics to find the shortest path (e.g., Google Maps).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Simulated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Annealing – Solves optimization problems by exploring different solutions.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Genetic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Algorithms – Mimic natural evolution to optimize solutions.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Search – Avoids previously visited solutions to improve performance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515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41236" y="186604"/>
            <a:ext cx="10058400" cy="700755"/>
          </a:xfrm>
        </p:spPr>
        <p:txBody>
          <a:bodyPr>
            <a:normAutofit/>
          </a:bodyPr>
          <a:lstStyle/>
          <a:p>
            <a:r>
              <a:rPr lang="en-US" sz="4000" dirty="0" smtClean="0"/>
              <a:t>References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3470366" y="2169194"/>
            <a:ext cx="75329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Computational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Intelligence: Principles, Techniques and Applications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Amit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Konar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81836" y="4386132"/>
            <a:ext cx="660570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Computational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Intelligence: An Introduction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Andries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Engelbrecht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541" y="1220328"/>
            <a:ext cx="1773945" cy="24532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7015" y="3561661"/>
            <a:ext cx="1885468" cy="254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505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37253" y="274087"/>
            <a:ext cx="10058400" cy="746332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Computational Intelligence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37253" y="1556150"/>
            <a:ext cx="10058400" cy="4424362"/>
          </a:xfrm>
        </p:spPr>
        <p:txBody>
          <a:bodyPr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Computational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Intelligence-</a:t>
            </a:r>
          </a:p>
          <a:p>
            <a:pPr algn="just"/>
            <a:r>
              <a:rPr lang="en-US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computational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models and tools </a:t>
            </a:r>
            <a:r>
              <a:rPr lang="en-US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intelligence capable of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inputting</a:t>
            </a:r>
            <a:r>
              <a:rPr lang="en-US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raw numerical sensory data </a:t>
            </a:r>
            <a:r>
              <a:rPr lang="en-US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directly,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processing them </a:t>
            </a:r>
            <a:r>
              <a:rPr lang="en-US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exploiting</a:t>
            </a:r>
            <a:r>
              <a:rPr lang="en-US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representational parallelism and pipelining of the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</a:t>
            </a:r>
            <a:r>
              <a:rPr lang="en-US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generating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reliable and timely responses </a:t>
            </a:r>
            <a:r>
              <a:rPr lang="en-US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withstanding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 fault tolerance</a:t>
            </a:r>
            <a:r>
              <a:rPr lang="en-US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479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37253" y="274087"/>
            <a:ext cx="10058400" cy="746332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Computational Intelligence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37253" y="1556150"/>
            <a:ext cx="10058400" cy="4424362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 major aspects-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First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computationally intelligent system should be able to receive and interpret raw sensory data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01168" lvl="1" indent="0" algn="just"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test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capability of the system to handle numerical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Secondly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it must have the capability to detect the possible pipelining and parallelism in the underlying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example- </a:t>
            </a:r>
          </a:p>
          <a:p>
            <a:pPr marL="384048" lvl="2" indent="0" algn="just">
              <a:buNone/>
            </a:pP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z=(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)/(a-b)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383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37253" y="274087"/>
            <a:ext cx="10058400" cy="746332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Computational Intelligence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37253" y="1556150"/>
            <a:ext cx="10058400" cy="4424362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 major aspects-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Third is the power of generating reliable and timely responses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01168" lvl="1" indent="0" algn="just"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computational errors should be less and the responses should be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timely</a:t>
            </a:r>
          </a:p>
          <a:p>
            <a:pPr marL="201168" lvl="1" indent="0" algn="just">
              <a:buNone/>
            </a:pPr>
            <a:endParaRPr lang="en-US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9250" lvl="1" indent="-349250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last issue refers to high fault tolerance 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require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multiplicity of computational resources in the realization of the computational models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199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37253" y="274087"/>
            <a:ext cx="10058400" cy="746332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Artificial Intelligence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37253" y="1556150"/>
            <a:ext cx="10058400" cy="4424362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Artificial intelligence (AI) is technology that enables computers and machines to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simulate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human learning, comprehension, problem solving, decision making, creativity and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autonomy</a:t>
            </a:r>
          </a:p>
          <a:p>
            <a:pPr algn="just"/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1156" y="2760881"/>
            <a:ext cx="6270593" cy="357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063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37253" y="274087"/>
            <a:ext cx="10058400" cy="746332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Artificial Intelligence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37253" y="1556150"/>
            <a:ext cx="10058400" cy="44243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Based on Capability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Narrow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(Weak AI): Designed for specific tasks (e.g., facial recognition, voice assistants like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Siri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 Alexa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General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(Strong AI): Hypothetical AI that can perform any intellectual task a human can do. This does not yet exist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01168" lvl="1" indent="0" algn="just">
              <a:buNone/>
            </a:pP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Sophia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Robot (an advanced humanoid but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still consider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Narrow AI).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Super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AI: An AI that surpasses human intelligence in all domains. This is a theoretical concept and remains a topic of debate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01168" lvl="1" indent="0" algn="just"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AI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can make ethical and emotional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decisions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(Currently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this level of AI does not exist.)</a:t>
            </a:r>
            <a:endParaRPr lang="en-US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2774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37253" y="274087"/>
            <a:ext cx="10058400" cy="746332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Artificial Intelligence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37253" y="1556150"/>
            <a:ext cx="10058400" cy="44243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Based on Functionality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Reactive AI-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reacts based on predefined rules and does not have memory or learning capabilities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IBM’s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Deep Blue – Chess-playing AI that defeated a world champion.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Spam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Filters – Identify and block unwanted emails.</a:t>
            </a:r>
          </a:p>
          <a:p>
            <a:pPr marL="0" indent="0" algn="just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565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37253" y="274087"/>
            <a:ext cx="10058400" cy="746332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Artificial Intelligence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37253" y="1556150"/>
            <a:ext cx="10058400" cy="44243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Based on Functionality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Limited Memory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AI-</a:t>
            </a:r>
          </a:p>
          <a:p>
            <a:pPr marL="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AI that learns from past experiences and improves its performance over time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Examples: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Self-driving cars – Use past data to navigate roads.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Chatbots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like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ChatGPT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Learn from previous interactions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CSE-5203 Computational Intelligence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229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2897</TotalTime>
  <Words>580</Words>
  <Application>Microsoft Office PowerPoint</Application>
  <PresentationFormat>Widescreen</PresentationFormat>
  <Paragraphs>132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Calibri Light</vt:lpstr>
      <vt:lpstr>Times New Roman</vt:lpstr>
      <vt:lpstr>Wingdings</vt:lpstr>
      <vt:lpstr>Retrospect</vt:lpstr>
      <vt:lpstr>Computational Intelligence CSE-5203</vt:lpstr>
      <vt:lpstr>References</vt:lpstr>
      <vt:lpstr>Computational Intelligence</vt:lpstr>
      <vt:lpstr>Computational Intelligence</vt:lpstr>
      <vt:lpstr>Computational Intelligence</vt:lpstr>
      <vt:lpstr>Artificial Intelligence</vt:lpstr>
      <vt:lpstr>Artificial Intelligence </vt:lpstr>
      <vt:lpstr>Artificial Intelligence </vt:lpstr>
      <vt:lpstr>Artificial Intelligence </vt:lpstr>
      <vt:lpstr>Artificial Intelligence </vt:lpstr>
      <vt:lpstr>Heuristic Search</vt:lpstr>
      <vt:lpstr>Key Concepts of Heuristic Search</vt:lpstr>
      <vt:lpstr>Applications of Heuristic Search Algorithms</vt:lpstr>
      <vt:lpstr>Heuristic Search Algorithms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Image Processing CSE-4206</dc:title>
  <dc:creator>Microsoft account</dc:creator>
  <cp:lastModifiedBy>Microsoft account</cp:lastModifiedBy>
  <cp:revision>93</cp:revision>
  <dcterms:created xsi:type="dcterms:W3CDTF">2025-02-07T09:17:49Z</dcterms:created>
  <dcterms:modified xsi:type="dcterms:W3CDTF">2025-02-24T18:40:59Z</dcterms:modified>
</cp:coreProperties>
</file>